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4"/>
  </p:notesMasterIdLst>
  <p:handoutMasterIdLst>
    <p:handoutMasterId r:id="rId16"/>
  </p:handoutMasterIdLst>
  <p:sldIdLst>
    <p:sldId id="258" r:id="rId3"/>
    <p:sldId id="277" r:id="rId5"/>
    <p:sldId id="296" r:id="rId6"/>
    <p:sldId id="297" r:id="rId7"/>
    <p:sldId id="264" r:id="rId8"/>
    <p:sldId id="274" r:id="rId9"/>
    <p:sldId id="259" r:id="rId10"/>
    <p:sldId id="319" r:id="rId11"/>
    <p:sldId id="320" r:id="rId12"/>
    <p:sldId id="273" r:id="rId13"/>
    <p:sldId id="262" r:id="rId14"/>
    <p:sldId id="321" r:id="rId15"/>
  </p:sldIdLst>
  <p:sldSz cx="12192000" cy="6858000"/>
  <p:notesSz cx="6858000" cy="9144000"/>
  <p:embeddedFontLst>
    <p:embeddedFont>
      <p:font typeface="微软雅黑" panose="020B0503020204020204" pitchFamily="34" charset="-122"/>
      <p:regular r:id="rId20"/>
    </p:embeddedFont>
    <p:embeddedFont>
      <p:font typeface="方正姚体" panose="02010601030101010101" pitchFamily="2" charset="-122"/>
      <p:regular r:id="rId21"/>
    </p:embeddedFont>
    <p:embeddedFont>
      <p:font typeface="Calibri" panose="020F0502020204030204" charset="0"/>
      <p:regular r:id="rId22"/>
      <p:bold r:id="rId23"/>
      <p:italic r:id="rId24"/>
      <p:boldItalic r:id="rId25"/>
    </p:embeddedFont>
  </p:embeddedFontLst>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8BB7"/>
    <a:srgbClr val="F9F9F9"/>
    <a:srgbClr val="E59782"/>
    <a:srgbClr val="B4CBA5"/>
    <a:srgbClr val="F5F5F5"/>
    <a:srgbClr val="D1DCDE"/>
    <a:srgbClr val="8D85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74" autoAdjust="0"/>
  </p:normalViewPr>
  <p:slideViewPr>
    <p:cSldViewPr showGuides="1">
      <p:cViewPr varScale="1">
        <p:scale>
          <a:sx n="63" d="100"/>
          <a:sy n="63" d="100"/>
        </p:scale>
        <p:origin x="780" y="12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29.xml"/><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C06B79-93F6-4B4B-96E2-204533529FB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47574E-7EDA-47C7-A177-609015E859E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47574E-7EDA-47C7-A177-609015E859E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5" name="图片 4"/>
          <p:cNvPicPr>
            <a:picLocks noChangeAspect="1"/>
          </p:cNvPicPr>
          <p:nvPr userDrawn="1"/>
        </p:nvPicPr>
        <p:blipFill rotWithShape="1">
          <a:blip r:embed="rId2" cstate="screen"/>
          <a:srcRect/>
          <a:stretch>
            <a:fillRect/>
          </a:stretch>
        </p:blipFill>
        <p:spPr>
          <a:xfrm>
            <a:off x="0" y="116632"/>
            <a:ext cx="1528155" cy="1080120"/>
          </a:xfrm>
          <a:prstGeom prst="rect">
            <a:avLst/>
          </a:prstGeom>
        </p:spPr>
      </p:pic>
      <p:pic>
        <p:nvPicPr>
          <p:cNvPr id="6" name="图片 5"/>
          <p:cNvPicPr>
            <a:picLocks noChangeAspect="1"/>
          </p:cNvPicPr>
          <p:nvPr userDrawn="1"/>
        </p:nvPicPr>
        <p:blipFill rotWithShape="1">
          <a:blip r:embed="rId3" cstate="screen"/>
          <a:srcRect/>
          <a:stretch>
            <a:fillRect/>
          </a:stretch>
        </p:blipFill>
        <p:spPr>
          <a:xfrm>
            <a:off x="11208568" y="5440602"/>
            <a:ext cx="983432" cy="141739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3.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screen">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tags" Target="../tags/tag15.xml"/><Relationship Id="rId4" Type="http://schemas.openxmlformats.org/officeDocument/2006/relationships/image" Target="../media/image22.png"/><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7" Type="http://schemas.openxmlformats.org/officeDocument/2006/relationships/notesSlide" Target="../notesSlides/notesSlide11.xml"/><Relationship Id="rId16" Type="http://schemas.openxmlformats.org/officeDocument/2006/relationships/slideLayout" Target="../slideLayouts/slideLayout8.xml"/><Relationship Id="rId15" Type="http://schemas.openxmlformats.org/officeDocument/2006/relationships/image" Target="../media/image25.png"/><Relationship Id="rId14" Type="http://schemas.openxmlformats.org/officeDocument/2006/relationships/tags" Target="../tags/tag27.xml"/><Relationship Id="rId13" Type="http://schemas.openxmlformats.org/officeDocument/2006/relationships/image" Target="../media/image24.png"/><Relationship Id="rId12" Type="http://schemas.openxmlformats.org/officeDocument/2006/relationships/tags" Target="../tags/tag26.xml"/><Relationship Id="rId11" Type="http://schemas.openxmlformats.org/officeDocument/2006/relationships/image" Target="../media/image23.png"/><Relationship Id="rId10" Type="http://schemas.openxmlformats.org/officeDocument/2006/relationships/tags" Target="../tags/tag25.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tags" Target="../tags/tag28.xml"/><Relationship Id="rId2" Type="http://schemas.openxmlformats.org/officeDocument/2006/relationships/image" Target="../media/image20.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0.png"/><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8.xml"/><Relationship Id="rId4" Type="http://schemas.openxmlformats.org/officeDocument/2006/relationships/image" Target="../media/image11.png"/><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8.xml"/><Relationship Id="rId3" Type="http://schemas.openxmlformats.org/officeDocument/2006/relationships/image" Target="../media/image12.png"/><Relationship Id="rId2" Type="http://schemas.openxmlformats.org/officeDocument/2006/relationships/tags" Target="../tags/tag8.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8.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8.xml"/><Relationship Id="rId2" Type="http://schemas.openxmlformats.org/officeDocument/2006/relationships/image" Target="../media/image17.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8.xml"/><Relationship Id="rId3" Type="http://schemas.openxmlformats.org/officeDocument/2006/relationships/image" Target="../media/image18.png"/><Relationship Id="rId2" Type="http://schemas.openxmlformats.org/officeDocument/2006/relationships/tags" Target="../tags/tag12.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8.xml"/><Relationship Id="rId3" Type="http://schemas.openxmlformats.org/officeDocument/2006/relationships/image" Target="../media/image19.png"/><Relationship Id="rId2" Type="http://schemas.openxmlformats.org/officeDocument/2006/relationships/tags" Target="../tags/tag14.xml"/><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screen"/>
          <a:srcRect/>
          <a:stretch>
            <a:fillRect/>
          </a:stretch>
        </p:blipFill>
        <p:spPr>
          <a:xfrm flipH="1">
            <a:off x="-168696" y="-531439"/>
            <a:ext cx="3528392" cy="2808312"/>
          </a:xfrm>
          <a:prstGeom prst="rect">
            <a:avLst/>
          </a:prstGeom>
        </p:spPr>
      </p:pic>
      <p:pic>
        <p:nvPicPr>
          <p:cNvPr id="13" name="图片 12"/>
          <p:cNvPicPr>
            <a:picLocks noChangeAspect="1"/>
          </p:cNvPicPr>
          <p:nvPr/>
        </p:nvPicPr>
        <p:blipFill>
          <a:blip r:embed="rId2"/>
          <a:stretch>
            <a:fillRect/>
          </a:stretch>
        </p:blipFill>
        <p:spPr>
          <a:xfrm>
            <a:off x="9264352" y="-171400"/>
            <a:ext cx="3060317" cy="1955555"/>
          </a:xfrm>
          <a:prstGeom prst="rect">
            <a:avLst/>
          </a:prstGeom>
        </p:spPr>
      </p:pic>
      <p:sp>
        <p:nvSpPr>
          <p:cNvPr id="15" name="文本框 14"/>
          <p:cNvSpPr txBox="1"/>
          <p:nvPr/>
        </p:nvSpPr>
        <p:spPr>
          <a:xfrm>
            <a:off x="5015865" y="2708910"/>
            <a:ext cx="4589145" cy="1889760"/>
          </a:xfrm>
          <a:prstGeom prst="rect">
            <a:avLst/>
          </a:prstGeom>
          <a:noFill/>
        </p:spPr>
        <p:txBody>
          <a:bodyPr wrap="square" rtlCol="0">
            <a:noAutofit/>
          </a:bodyPr>
          <a:lstStyle/>
          <a:p>
            <a:pPr algn="ctr"/>
            <a:r>
              <a:rPr lang="en-US" altLang="zh-CN" sz="10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Food</a:t>
            </a:r>
            <a:endParaRPr lang="en-US" altLang="zh-CN" sz="10000" dirty="0">
              <a:solidFill>
                <a:schemeClr val="accent1">
                  <a:lumMod val="60000"/>
                  <a:lumOff val="40000"/>
                </a:schemeClr>
              </a:solidFill>
              <a:latin typeface="微软雅黑" panose="020B0503020204020204" pitchFamily="34" charset="-122"/>
              <a:ea typeface="微软雅黑" panose="020B0503020204020204" pitchFamily="34" charset="-122"/>
            </a:endParaRPr>
          </a:p>
          <a:p>
            <a:pPr algn="ctr"/>
            <a:endParaRPr lang="en-US" altLang="zh-CN" sz="1000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18" name="椭圆 17"/>
          <p:cNvSpPr/>
          <p:nvPr/>
        </p:nvSpPr>
        <p:spPr>
          <a:xfrm>
            <a:off x="2783632" y="2132856"/>
            <a:ext cx="2088232" cy="2088232"/>
          </a:xfrm>
          <a:prstGeom prst="ellipse">
            <a:avLst/>
          </a:prstGeom>
          <a:blipFill dpi="0" rotWithShape="1">
            <a:blip r:embed="rId3" cstate="screen"/>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4" cstate="screen"/>
          <a:stretch>
            <a:fillRect/>
          </a:stretch>
        </p:blipFill>
        <p:spPr>
          <a:xfrm>
            <a:off x="9264352" y="2029290"/>
            <a:ext cx="1224136" cy="1102040"/>
          </a:xfrm>
          <a:prstGeom prst="rect">
            <a:avLst/>
          </a:prstGeom>
        </p:spPr>
      </p:pic>
      <p:pic>
        <p:nvPicPr>
          <p:cNvPr id="17" name="图片 16"/>
          <p:cNvPicPr>
            <a:picLocks noChangeAspect="1"/>
          </p:cNvPicPr>
          <p:nvPr/>
        </p:nvPicPr>
        <p:blipFill rotWithShape="1">
          <a:blip r:embed="rId5" cstate="screen"/>
          <a:srcRect/>
          <a:stretch>
            <a:fillRect/>
          </a:stretch>
        </p:blipFill>
        <p:spPr>
          <a:xfrm>
            <a:off x="7448980" y="3789040"/>
            <a:ext cx="4889710" cy="5018387"/>
          </a:xfrm>
          <a:prstGeom prst="rect">
            <a:avLst/>
          </a:prstGeom>
        </p:spPr>
      </p:pic>
      <p:pic>
        <p:nvPicPr>
          <p:cNvPr id="16" name="图片 15"/>
          <p:cNvPicPr>
            <a:picLocks noChangeAspect="1"/>
          </p:cNvPicPr>
          <p:nvPr/>
        </p:nvPicPr>
        <p:blipFill rotWithShape="1">
          <a:blip r:embed="rId6" cstate="screen"/>
          <a:srcRect/>
          <a:stretch>
            <a:fillRect/>
          </a:stretch>
        </p:blipFill>
        <p:spPr>
          <a:xfrm flipH="1">
            <a:off x="9361022" y="-531440"/>
            <a:ext cx="3494682" cy="59046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2000"/>
                            </p:stCondLst>
                            <p:childTnLst>
                              <p:par>
                                <p:cTn id="27" presetID="2" presetClass="entr" presetSubtype="3"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1+#ppt_w/2"/>
                                          </p:val>
                                        </p:tav>
                                        <p:tav tm="100000">
                                          <p:val>
                                            <p:strVal val="#ppt_x"/>
                                          </p:val>
                                        </p:tav>
                                      </p:tavLst>
                                    </p:anim>
                                    <p:anim calcmode="lin" valueType="num">
                                      <p:cBhvr additive="base">
                                        <p:cTn id="30" dur="500" fill="hold"/>
                                        <p:tgtEl>
                                          <p:spTgt spid="19"/>
                                        </p:tgtEl>
                                        <p:attrNameLst>
                                          <p:attrName>ppt_y</p:attrName>
                                        </p:attrNameLst>
                                      </p:cBhvr>
                                      <p:tavLst>
                                        <p:tav tm="0">
                                          <p:val>
                                            <p:strVal val="0-#ppt_h/2"/>
                                          </p:val>
                                        </p:tav>
                                        <p:tav tm="100000">
                                          <p:val>
                                            <p:strVal val="#ppt_y"/>
                                          </p:val>
                                        </p:tav>
                                      </p:tavLst>
                                    </p:anim>
                                  </p:childTnLst>
                                </p:cTn>
                              </p:par>
                            </p:childTnLst>
                          </p:cTn>
                        </p:par>
                        <p:par>
                          <p:cTn id="31" fill="hold">
                            <p:stCondLst>
                              <p:cond delay="2500"/>
                            </p:stCondLst>
                            <p:childTnLst>
                              <p:par>
                                <p:cTn id="32" presetID="2" presetClass="entr" presetSubtype="1"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0-#ppt_h/2"/>
                                          </p:val>
                                        </p:tav>
                                        <p:tav tm="100000">
                                          <p:val>
                                            <p:strVal val="#ppt_y"/>
                                          </p:val>
                                        </p:tav>
                                      </p:tavLst>
                                    </p:anim>
                                  </p:childTnLst>
                                </p:cTn>
                              </p:par>
                            </p:childTnLst>
                          </p:cTn>
                        </p:par>
                        <p:par>
                          <p:cTn id="36" fill="hold">
                            <p:stCondLst>
                              <p:cond delay="3000"/>
                            </p:stCondLst>
                            <p:childTnLst>
                              <p:par>
                                <p:cTn id="37" presetID="2" presetClass="entr" presetSubtype="4"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screen"/>
          <a:srcRect/>
          <a:stretch>
            <a:fillRect/>
          </a:stretch>
        </p:blipFill>
        <p:spPr>
          <a:xfrm flipH="1">
            <a:off x="-168696" y="-531439"/>
            <a:ext cx="3528392" cy="2808312"/>
          </a:xfrm>
          <a:prstGeom prst="rect">
            <a:avLst/>
          </a:prstGeom>
        </p:spPr>
      </p:pic>
      <p:pic>
        <p:nvPicPr>
          <p:cNvPr id="13" name="图片 12"/>
          <p:cNvPicPr>
            <a:picLocks noChangeAspect="1"/>
          </p:cNvPicPr>
          <p:nvPr/>
        </p:nvPicPr>
        <p:blipFill rotWithShape="1">
          <a:blip r:embed="rId2" cstate="screen"/>
          <a:srcRect/>
          <a:stretch>
            <a:fillRect/>
          </a:stretch>
        </p:blipFill>
        <p:spPr>
          <a:xfrm flipH="1">
            <a:off x="10081293" y="-326962"/>
            <a:ext cx="2232248" cy="4548050"/>
          </a:xfrm>
          <a:prstGeom prst="rect">
            <a:avLst/>
          </a:prstGeom>
        </p:spPr>
      </p:pic>
      <p:pic>
        <p:nvPicPr>
          <p:cNvPr id="2" name="图片 1"/>
          <p:cNvPicPr>
            <a:picLocks noChangeAspect="1"/>
          </p:cNvPicPr>
          <p:nvPr/>
        </p:nvPicPr>
        <p:blipFill>
          <a:blip r:embed="rId3"/>
          <a:stretch>
            <a:fillRect/>
          </a:stretch>
        </p:blipFill>
        <p:spPr>
          <a:xfrm>
            <a:off x="2927350" y="1510030"/>
            <a:ext cx="3088005" cy="2677795"/>
          </a:xfrm>
          <a:prstGeom prst="rect">
            <a:avLst/>
          </a:prstGeom>
        </p:spPr>
      </p:pic>
      <p:pic>
        <p:nvPicPr>
          <p:cNvPr id="3" name="图片 2"/>
          <p:cNvPicPr>
            <a:picLocks noChangeAspect="1"/>
          </p:cNvPicPr>
          <p:nvPr/>
        </p:nvPicPr>
        <p:blipFill>
          <a:blip r:embed="rId4"/>
          <a:stretch>
            <a:fillRect/>
          </a:stretch>
        </p:blipFill>
        <p:spPr>
          <a:xfrm>
            <a:off x="6311900" y="1437640"/>
            <a:ext cx="2743835" cy="2783205"/>
          </a:xfrm>
          <a:prstGeom prst="rect">
            <a:avLst/>
          </a:prstGeom>
        </p:spPr>
      </p:pic>
      <p:sp>
        <p:nvSpPr>
          <p:cNvPr id="25" name="矩形 24"/>
          <p:cNvSpPr/>
          <p:nvPr>
            <p:custDataLst>
              <p:tags r:id="rId5"/>
            </p:custDataLst>
          </p:nvPr>
        </p:nvSpPr>
        <p:spPr>
          <a:xfrm>
            <a:off x="2821305" y="4653280"/>
            <a:ext cx="6549390" cy="598805"/>
          </a:xfrm>
          <a:prstGeom prst="rect">
            <a:avLst/>
          </a:prstGeom>
        </p:spPr>
        <p:txBody>
          <a:bodyPr wrap="square">
            <a:noAutofit/>
          </a:bodyPr>
          <a:p>
            <a:r>
              <a:rPr lang="en-US" sz="2800" dirty="0">
                <a:solidFill>
                  <a:schemeClr val="bg1">
                    <a:lumMod val="50000"/>
                  </a:schemeClr>
                </a:solidFill>
                <a:latin typeface="+mj-lt"/>
                <a:ea typeface="方正姚体" panose="02010601030101010101" pitchFamily="2" charset="-122"/>
                <a:cs typeface="+mj-lt"/>
              </a:rPr>
              <a:t>Which one do you think is more palatable?</a:t>
            </a:r>
            <a:r>
              <a:rPr lang="en-US" sz="2000" dirty="0">
                <a:solidFill>
                  <a:schemeClr val="bg1">
                    <a:lumMod val="50000"/>
                  </a:schemeClr>
                </a:solidFill>
                <a:latin typeface="+mj-lt"/>
                <a:ea typeface="方正姚体" panose="02010601030101010101" pitchFamily="2" charset="-122"/>
                <a:cs typeface="+mj-lt"/>
              </a:rPr>
              <a:t>  </a:t>
            </a:r>
            <a:endParaRPr lang="en-US" sz="2000" dirty="0">
              <a:solidFill>
                <a:schemeClr val="bg1">
                  <a:lumMod val="50000"/>
                </a:schemeClr>
              </a:solidFill>
              <a:latin typeface="+mj-lt"/>
              <a:ea typeface="方正姚体" panose="02010601030101010101" pitchFamily="2" charset="-122"/>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59560" y="332740"/>
            <a:ext cx="3994150" cy="521970"/>
          </a:xfrm>
          <a:prstGeom prst="rect">
            <a:avLst/>
          </a:prstGeom>
          <a:noFill/>
        </p:spPr>
        <p:txBody>
          <a:bodyPr wrap="square" rtlCol="0">
            <a:spAutoFit/>
          </a:bodyPr>
          <a:lstStyle/>
          <a:p>
            <a:r>
              <a:rPr lang="en-US" altLang="zh-CN" sz="2800" dirty="0">
                <a:solidFill>
                  <a:schemeClr val="bg1">
                    <a:lumMod val="65000"/>
                  </a:schemeClr>
                </a:solidFill>
                <a:latin typeface="+mj-lt"/>
                <a:ea typeface="华康俪金黑W8(P)" panose="020B0800000000000000" pitchFamily="34" charset="-122"/>
                <a:cs typeface="+mj-lt"/>
              </a:rPr>
              <a:t>Food with extra parts</a:t>
            </a:r>
            <a:endParaRPr lang="en-US" altLang="zh-CN" sz="2800" dirty="0">
              <a:solidFill>
                <a:schemeClr val="bg1">
                  <a:lumMod val="65000"/>
                </a:schemeClr>
              </a:solidFill>
              <a:latin typeface="+mj-lt"/>
              <a:ea typeface="华康俪金黑W8(P)" panose="020B0800000000000000" pitchFamily="34" charset="-122"/>
              <a:cs typeface="+mj-lt"/>
            </a:endParaRPr>
          </a:p>
        </p:txBody>
      </p:sp>
      <p:sp>
        <p:nvSpPr>
          <p:cNvPr id="5" name="环形箭头 4"/>
          <p:cNvSpPr/>
          <p:nvPr>
            <p:custDataLst>
              <p:tags r:id="rId1"/>
            </p:custDataLst>
          </p:nvPr>
        </p:nvSpPr>
        <p:spPr>
          <a:xfrm>
            <a:off x="5012599" y="1340768"/>
            <a:ext cx="2166801" cy="2167131"/>
          </a:xfrm>
          <a:prstGeom prst="circularArrow">
            <a:avLst>
              <a:gd name="adj1" fmla="val 2019"/>
              <a:gd name="adj2" fmla="val 1142322"/>
              <a:gd name="adj3" fmla="val 4112861"/>
              <a:gd name="adj4" fmla="val 10549229"/>
              <a:gd name="adj5" fmla="val 7107"/>
            </a:avLst>
          </a:prstGeom>
          <a:solidFill>
            <a:schemeClr val="bg1">
              <a:lumMod val="50000"/>
            </a:schemeClr>
          </a:solidFill>
          <a:ln>
            <a:solidFill>
              <a:srgbClr val="F9F9F9"/>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形状 6"/>
          <p:cNvSpPr/>
          <p:nvPr>
            <p:custDataLst>
              <p:tags r:id="rId2"/>
            </p:custDataLst>
          </p:nvPr>
        </p:nvSpPr>
        <p:spPr>
          <a:xfrm>
            <a:off x="4410778" y="2585945"/>
            <a:ext cx="2166801" cy="2167131"/>
          </a:xfrm>
          <a:prstGeom prst="leftCircularArrow">
            <a:avLst>
              <a:gd name="adj1" fmla="val 2176"/>
              <a:gd name="adj2" fmla="val 1142322"/>
              <a:gd name="adj3" fmla="val 6270136"/>
              <a:gd name="adj4" fmla="val 18900000"/>
              <a:gd name="adj5" fmla="val 7097"/>
            </a:avLst>
          </a:prstGeom>
          <a:solidFill>
            <a:schemeClr val="bg1">
              <a:lumMod val="50000"/>
            </a:schemeClr>
          </a:solidFill>
          <a:ln>
            <a:solidFill>
              <a:srgbClr val="F9F9F9"/>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9" name="空心弧 8"/>
          <p:cNvSpPr/>
          <p:nvPr>
            <p:custDataLst>
              <p:tags r:id="rId3"/>
            </p:custDataLst>
          </p:nvPr>
        </p:nvSpPr>
        <p:spPr>
          <a:xfrm>
            <a:off x="5166819" y="3980130"/>
            <a:ext cx="1861618" cy="1862364"/>
          </a:xfrm>
          <a:prstGeom prst="blockArc">
            <a:avLst>
              <a:gd name="adj1" fmla="val 13402686"/>
              <a:gd name="adj2" fmla="val 10672295"/>
              <a:gd name="adj3" fmla="val 2766"/>
            </a:avLst>
          </a:prstGeom>
          <a:solidFill>
            <a:schemeClr val="bg1">
              <a:lumMod val="50000"/>
            </a:schemeClr>
          </a:solidFill>
          <a:ln>
            <a:solidFill>
              <a:srgbClr val="F9F9F9"/>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1" name="矩形 10"/>
          <p:cNvSpPr/>
          <p:nvPr>
            <p:custDataLst>
              <p:tags r:id="rId4"/>
            </p:custDataLst>
          </p:nvPr>
        </p:nvSpPr>
        <p:spPr>
          <a:xfrm>
            <a:off x="5849777" y="2193500"/>
            <a:ext cx="492443" cy="461665"/>
          </a:xfrm>
          <a:prstGeom prst="rect">
            <a:avLst/>
          </a:prstGeom>
        </p:spPr>
        <p:txBody>
          <a:bodyPr wrap="none">
            <a:spAutoFit/>
          </a:bodyPr>
          <a:lstStyle/>
          <a:p>
            <a:r>
              <a:rPr lang="zh-CN" altLang="en-US" sz="2400" dirty="0">
                <a:solidFill>
                  <a:schemeClr val="bg1">
                    <a:lumMod val="65000"/>
                  </a:schemeClr>
                </a:solidFill>
                <a:latin typeface="华康俪金黑W8(P)" panose="020B0800000000000000" pitchFamily="34" charset="-122"/>
                <a:ea typeface="华康俪金黑W8(P)" panose="020B0800000000000000" pitchFamily="34" charset="-122"/>
              </a:rPr>
              <a:t>壹</a:t>
            </a:r>
            <a:endParaRPr lang="zh-CN" altLang="en-US" sz="2400" dirty="0"/>
          </a:p>
        </p:txBody>
      </p:sp>
      <p:sp>
        <p:nvSpPr>
          <p:cNvPr id="12" name="矩形 11"/>
          <p:cNvSpPr/>
          <p:nvPr>
            <p:custDataLst>
              <p:tags r:id="rId5"/>
            </p:custDataLst>
          </p:nvPr>
        </p:nvSpPr>
        <p:spPr>
          <a:xfrm>
            <a:off x="5166819" y="3429000"/>
            <a:ext cx="492443" cy="461665"/>
          </a:xfrm>
          <a:prstGeom prst="rect">
            <a:avLst/>
          </a:prstGeom>
        </p:spPr>
        <p:txBody>
          <a:bodyPr wrap="none">
            <a:spAutoFit/>
          </a:bodyPr>
          <a:lstStyle/>
          <a:p>
            <a:r>
              <a:rPr lang="zh-CN" altLang="en-US" sz="2400" dirty="0">
                <a:solidFill>
                  <a:schemeClr val="bg1">
                    <a:lumMod val="65000"/>
                  </a:schemeClr>
                </a:solidFill>
                <a:latin typeface="华康俪金黑W8(P)" panose="020B0800000000000000" pitchFamily="34" charset="-122"/>
                <a:ea typeface="华康俪金黑W8(P)" panose="020B0800000000000000" pitchFamily="34" charset="-122"/>
              </a:rPr>
              <a:t>贰</a:t>
            </a:r>
            <a:endParaRPr lang="zh-CN" altLang="en-US" sz="2400" dirty="0">
              <a:solidFill>
                <a:schemeClr val="bg1">
                  <a:lumMod val="65000"/>
                </a:schemeClr>
              </a:solidFill>
              <a:latin typeface="华康俪金黑W8(P)" panose="020B0800000000000000" pitchFamily="34" charset="-122"/>
              <a:ea typeface="华康俪金黑W8(P)" panose="020B0800000000000000" pitchFamily="34" charset="-122"/>
            </a:endParaRPr>
          </a:p>
        </p:txBody>
      </p:sp>
      <p:sp>
        <p:nvSpPr>
          <p:cNvPr id="13" name="矩形 12"/>
          <p:cNvSpPr/>
          <p:nvPr>
            <p:custDataLst>
              <p:tags r:id="rId6"/>
            </p:custDataLst>
          </p:nvPr>
        </p:nvSpPr>
        <p:spPr>
          <a:xfrm>
            <a:off x="5849778" y="4694742"/>
            <a:ext cx="492443" cy="461665"/>
          </a:xfrm>
          <a:prstGeom prst="rect">
            <a:avLst/>
          </a:prstGeom>
        </p:spPr>
        <p:txBody>
          <a:bodyPr wrap="none">
            <a:spAutoFit/>
          </a:bodyPr>
          <a:lstStyle/>
          <a:p>
            <a:r>
              <a:rPr lang="zh-CN" altLang="en-US" sz="2400" dirty="0">
                <a:solidFill>
                  <a:schemeClr val="bg1">
                    <a:lumMod val="65000"/>
                  </a:schemeClr>
                </a:solidFill>
                <a:latin typeface="华康俪金黑W8(P)" panose="020B0800000000000000" pitchFamily="34" charset="-122"/>
                <a:ea typeface="华康俪金黑W8(P)" panose="020B0800000000000000" pitchFamily="34" charset="-122"/>
              </a:rPr>
              <a:t>叁</a:t>
            </a:r>
            <a:endParaRPr lang="zh-CN" altLang="en-US" sz="2400" dirty="0">
              <a:solidFill>
                <a:schemeClr val="bg1">
                  <a:lumMod val="65000"/>
                </a:schemeClr>
              </a:solidFill>
              <a:latin typeface="华康俪金黑W8(P)" panose="020B0800000000000000" pitchFamily="34" charset="-122"/>
              <a:ea typeface="华康俪金黑W8(P)" panose="020B0800000000000000" pitchFamily="34" charset="-122"/>
            </a:endParaRPr>
          </a:p>
        </p:txBody>
      </p:sp>
      <p:sp>
        <p:nvSpPr>
          <p:cNvPr id="14" name="矩形 13"/>
          <p:cNvSpPr/>
          <p:nvPr>
            <p:custDataLst>
              <p:tags r:id="rId7"/>
            </p:custDataLst>
          </p:nvPr>
        </p:nvSpPr>
        <p:spPr>
          <a:xfrm>
            <a:off x="751205" y="2029460"/>
            <a:ext cx="4265295" cy="788670"/>
          </a:xfrm>
          <a:prstGeom prst="rect">
            <a:avLst/>
          </a:prstGeom>
        </p:spPr>
        <p:txBody>
          <a:bodyPr wrap="square">
            <a:noAutofit/>
          </a:bodyPr>
          <a:lstStyle/>
          <a:p>
            <a:r>
              <a:rPr lang="en-US" altLang="zh-CN" sz="1600" dirty="0">
                <a:solidFill>
                  <a:schemeClr val="bg1">
                    <a:lumMod val="65000"/>
                  </a:schemeClr>
                </a:solidFill>
                <a:latin typeface="方正姚体" panose="02010601030101010101" pitchFamily="2" charset="-122"/>
                <a:ea typeface="方正姚体" panose="02010601030101010101" pitchFamily="2" charset="-122"/>
              </a:rPr>
              <a:t>In modern reality, we don’t just consume the foods themselves, but also the symbols attached to them.</a:t>
            </a:r>
            <a:endParaRPr lang="en-US" altLang="zh-CN" sz="1600" dirty="0">
              <a:solidFill>
                <a:schemeClr val="bg1">
                  <a:lumMod val="65000"/>
                </a:schemeClr>
              </a:solidFill>
              <a:latin typeface="方正姚体" panose="02010601030101010101" pitchFamily="2" charset="-122"/>
              <a:ea typeface="方正姚体" panose="02010601030101010101" pitchFamily="2" charset="-122"/>
            </a:endParaRPr>
          </a:p>
        </p:txBody>
      </p:sp>
      <p:sp>
        <p:nvSpPr>
          <p:cNvPr id="15" name="矩形 14"/>
          <p:cNvSpPr/>
          <p:nvPr>
            <p:custDataLst>
              <p:tags r:id="rId8"/>
            </p:custDataLst>
          </p:nvPr>
        </p:nvSpPr>
        <p:spPr>
          <a:xfrm>
            <a:off x="6731635" y="3205480"/>
            <a:ext cx="4265295" cy="819785"/>
          </a:xfrm>
          <a:prstGeom prst="rect">
            <a:avLst/>
          </a:prstGeom>
        </p:spPr>
        <p:txBody>
          <a:bodyPr wrap="square">
            <a:noAutofit/>
          </a:bodyPr>
          <a:lstStyle/>
          <a:p>
            <a:r>
              <a:rPr lang="en-US" dirty="0">
                <a:solidFill>
                  <a:schemeClr val="bg1">
                    <a:lumMod val="65000"/>
                  </a:schemeClr>
                </a:solidFill>
                <a:latin typeface="+mj-lt"/>
                <a:ea typeface="方正姚体" panose="02010601030101010101" pitchFamily="2" charset="-122"/>
                <a:cs typeface="+mj-lt"/>
              </a:rPr>
              <a:t>The more expensive the foods are, the purest symbols we consume.</a:t>
            </a:r>
            <a:endParaRPr lang="en-US" dirty="0">
              <a:solidFill>
                <a:schemeClr val="bg1">
                  <a:lumMod val="65000"/>
                </a:schemeClr>
              </a:solidFill>
              <a:latin typeface="+mj-lt"/>
              <a:ea typeface="方正姚体" panose="02010601030101010101" pitchFamily="2" charset="-122"/>
              <a:cs typeface="+mj-lt"/>
            </a:endParaRPr>
          </a:p>
        </p:txBody>
      </p:sp>
      <p:sp>
        <p:nvSpPr>
          <p:cNvPr id="16" name="矩形 15"/>
          <p:cNvSpPr/>
          <p:nvPr>
            <p:custDataLst>
              <p:tags r:id="rId9"/>
            </p:custDataLst>
          </p:nvPr>
        </p:nvSpPr>
        <p:spPr>
          <a:xfrm>
            <a:off x="894715" y="4694555"/>
            <a:ext cx="4339590" cy="697230"/>
          </a:xfrm>
          <a:prstGeom prst="rect">
            <a:avLst/>
          </a:prstGeom>
        </p:spPr>
        <p:txBody>
          <a:bodyPr wrap="square">
            <a:noAutofit/>
          </a:bodyPr>
          <a:lstStyle/>
          <a:p>
            <a:r>
              <a:rPr lang="en-US" altLang="ja-JP" dirty="0">
                <a:solidFill>
                  <a:schemeClr val="bg1">
                    <a:lumMod val="65000"/>
                  </a:schemeClr>
                </a:solidFill>
                <a:ea typeface="方正姚体" panose="02010601030101010101" pitchFamily="2" charset="-122"/>
                <a:cs typeface="+mn-lt"/>
              </a:rPr>
              <a:t>When a rich consumes a deluxe delicacy, even it tastes like a piece of shit, is delicious.</a:t>
            </a:r>
            <a:endParaRPr lang="en-US" altLang="ja-JP" dirty="0">
              <a:solidFill>
                <a:schemeClr val="bg1">
                  <a:lumMod val="65000"/>
                </a:schemeClr>
              </a:solidFill>
              <a:ea typeface="方正姚体" panose="02010601030101010101" pitchFamily="2" charset="-122"/>
              <a:cs typeface="+mn-lt"/>
            </a:endParaRPr>
          </a:p>
        </p:txBody>
      </p:sp>
      <p:pic>
        <p:nvPicPr>
          <p:cNvPr id="17" name="图片 16"/>
          <p:cNvPicPr>
            <a:picLocks noChangeAspect="1"/>
          </p:cNvPicPr>
          <p:nvPr>
            <p:custDataLst>
              <p:tags r:id="rId10"/>
            </p:custDataLst>
          </p:nvPr>
        </p:nvPicPr>
        <p:blipFill>
          <a:blip r:embed="rId11" cstate="screen"/>
          <a:stretch>
            <a:fillRect/>
          </a:stretch>
        </p:blipFill>
        <p:spPr>
          <a:xfrm>
            <a:off x="7333620" y="4542699"/>
            <a:ext cx="973533" cy="1227415"/>
          </a:xfrm>
          <a:prstGeom prst="rect">
            <a:avLst/>
          </a:prstGeom>
          <a:effectLst>
            <a:outerShdw blurRad="76200" dir="18900000" sy="23000" kx="-1200000" algn="bl" rotWithShape="0">
              <a:prstClr val="black">
                <a:alpha val="20000"/>
              </a:prstClr>
            </a:outerShdw>
          </a:effectLst>
        </p:spPr>
      </p:pic>
      <p:pic>
        <p:nvPicPr>
          <p:cNvPr id="18" name="图片 17"/>
          <p:cNvPicPr>
            <a:picLocks noChangeAspect="1"/>
          </p:cNvPicPr>
          <p:nvPr>
            <p:custDataLst>
              <p:tags r:id="rId12"/>
            </p:custDataLst>
          </p:nvPr>
        </p:nvPicPr>
        <p:blipFill>
          <a:blip r:embed="rId13" cstate="screen"/>
          <a:stretch>
            <a:fillRect/>
          </a:stretch>
        </p:blipFill>
        <p:spPr>
          <a:xfrm>
            <a:off x="7150503" y="1606346"/>
            <a:ext cx="1261435" cy="1356655"/>
          </a:xfrm>
          <a:prstGeom prst="rect">
            <a:avLst/>
          </a:prstGeom>
          <a:effectLst>
            <a:outerShdw blurRad="76200" dir="18900000" sy="23000" kx="-1200000" algn="bl" rotWithShape="0">
              <a:prstClr val="black">
                <a:alpha val="20000"/>
              </a:prstClr>
            </a:outerShdw>
          </a:effectLst>
        </p:spPr>
      </p:pic>
      <p:pic>
        <p:nvPicPr>
          <p:cNvPr id="19" name="图片 18"/>
          <p:cNvPicPr>
            <a:picLocks noChangeAspect="1"/>
          </p:cNvPicPr>
          <p:nvPr>
            <p:custDataLst>
              <p:tags r:id="rId14"/>
            </p:custDataLst>
          </p:nvPr>
        </p:nvPicPr>
        <p:blipFill>
          <a:blip r:embed="rId15" cstate="screen"/>
          <a:stretch>
            <a:fillRect/>
          </a:stretch>
        </p:blipFill>
        <p:spPr>
          <a:xfrm>
            <a:off x="3330142" y="3108511"/>
            <a:ext cx="1003526" cy="1367849"/>
          </a:xfrm>
          <a:prstGeom prst="rect">
            <a:avLst/>
          </a:prstGeom>
          <a:effectLst>
            <a:outerShdw blurRad="76200" dir="18900000" sy="23000" kx="-1200000" algn="bl" rotWithShape="0">
              <a:prstClr val="black">
                <a:alpha val="2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90"/>
                                          </p:val>
                                        </p:tav>
                                        <p:tav tm="100000">
                                          <p:val>
                                            <p:fltVal val="0"/>
                                          </p:val>
                                        </p:tav>
                                      </p:tavLst>
                                    </p:anim>
                                    <p:animEffect transition="in" filter="fade">
                                      <p:cBhvr>
                                        <p:cTn id="14" dur="500"/>
                                        <p:tgtEl>
                                          <p:spTgt spid="5"/>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 calcmode="lin" valueType="num">
                                      <p:cBhvr>
                                        <p:cTn id="20" dur="500" fill="hold"/>
                                        <p:tgtEl>
                                          <p:spTgt spid="7"/>
                                        </p:tgtEl>
                                        <p:attrNameLst>
                                          <p:attrName>style.rotation</p:attrName>
                                        </p:attrNameLst>
                                      </p:cBhvr>
                                      <p:tavLst>
                                        <p:tav tm="0">
                                          <p:val>
                                            <p:fltVal val="90"/>
                                          </p:val>
                                        </p:tav>
                                        <p:tav tm="100000">
                                          <p:val>
                                            <p:fltVal val="0"/>
                                          </p:val>
                                        </p:tav>
                                      </p:tavLst>
                                    </p:anim>
                                    <p:animEffect transition="in" filter="fade">
                                      <p:cBhvr>
                                        <p:cTn id="21" dur="500"/>
                                        <p:tgtEl>
                                          <p:spTgt spid="7"/>
                                        </p:tgtEl>
                                      </p:cBhvr>
                                    </p:animEffect>
                                  </p:childTnLst>
                                </p:cTn>
                              </p:par>
                            </p:childTnLst>
                          </p:cTn>
                        </p:par>
                        <p:par>
                          <p:cTn id="22" fill="hold">
                            <p:stCondLst>
                              <p:cond delay="1500"/>
                            </p:stCondLst>
                            <p:childTnLst>
                              <p:par>
                                <p:cTn id="23" presetID="31"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 calcmode="lin" valueType="num">
                                      <p:cBhvr>
                                        <p:cTn id="27" dur="500" fill="hold"/>
                                        <p:tgtEl>
                                          <p:spTgt spid="9"/>
                                        </p:tgtEl>
                                        <p:attrNameLst>
                                          <p:attrName>style.rotation</p:attrName>
                                        </p:attrNameLst>
                                      </p:cBhvr>
                                      <p:tavLst>
                                        <p:tav tm="0">
                                          <p:val>
                                            <p:fltVal val="90"/>
                                          </p:val>
                                        </p:tav>
                                        <p:tav tm="100000">
                                          <p:val>
                                            <p:fltVal val="0"/>
                                          </p:val>
                                        </p:tav>
                                      </p:tavLst>
                                    </p:anim>
                                    <p:animEffect transition="in" filter="fade">
                                      <p:cBhvr>
                                        <p:cTn id="28" dur="500"/>
                                        <p:tgtEl>
                                          <p:spTgt spid="9"/>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childTnLst>
                          </p:cTn>
                        </p:par>
                        <p:par>
                          <p:cTn id="35" fill="hold">
                            <p:stCondLst>
                              <p:cond delay="2500"/>
                            </p:stCondLst>
                            <p:childTnLst>
                              <p:par>
                                <p:cTn id="36" presetID="53" presetClass="entr" presetSubtype="16"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childTnLst>
                                </p:cTn>
                              </p:par>
                            </p:childTnLst>
                          </p:cTn>
                        </p:par>
                        <p:par>
                          <p:cTn id="41" fill="hold">
                            <p:stCondLst>
                              <p:cond delay="3000"/>
                            </p:stCondLst>
                            <p:childTnLst>
                              <p:par>
                                <p:cTn id="42" presetID="53" presetClass="entr" presetSubtype="16"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childTnLst>
                          </p:cTn>
                        </p:par>
                        <p:par>
                          <p:cTn id="47" fill="hold">
                            <p:stCondLst>
                              <p:cond delay="3500"/>
                            </p:stCondLst>
                            <p:childTnLst>
                              <p:par>
                                <p:cTn id="48" presetID="12" presetClass="entr" presetSubtype="2"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p:tgtEl>
                                          <p:spTgt spid="18"/>
                                        </p:tgtEl>
                                        <p:attrNameLst>
                                          <p:attrName>ppt_x</p:attrName>
                                        </p:attrNameLst>
                                      </p:cBhvr>
                                      <p:tavLst>
                                        <p:tav tm="0">
                                          <p:val>
                                            <p:strVal val="#ppt_x+#ppt_w*1.125000"/>
                                          </p:val>
                                        </p:tav>
                                        <p:tav tm="100000">
                                          <p:val>
                                            <p:strVal val="#ppt_x"/>
                                          </p:val>
                                        </p:tav>
                                      </p:tavLst>
                                    </p:anim>
                                    <p:animEffect transition="in" filter="wipe(left)">
                                      <p:cBhvr>
                                        <p:cTn id="51" dur="500"/>
                                        <p:tgtEl>
                                          <p:spTgt spid="18"/>
                                        </p:tgtEl>
                                      </p:cBhvr>
                                    </p:animEffect>
                                  </p:childTnLst>
                                </p:cTn>
                              </p:par>
                            </p:childTnLst>
                          </p:cTn>
                        </p:par>
                        <p:par>
                          <p:cTn id="52" fill="hold">
                            <p:stCondLst>
                              <p:cond delay="4000"/>
                            </p:stCondLst>
                            <p:childTnLst>
                              <p:par>
                                <p:cTn id="53" presetID="12" presetClass="entr" presetSubtype="8"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p:tgtEl>
                                          <p:spTgt spid="19"/>
                                        </p:tgtEl>
                                        <p:attrNameLst>
                                          <p:attrName>ppt_x</p:attrName>
                                        </p:attrNameLst>
                                      </p:cBhvr>
                                      <p:tavLst>
                                        <p:tav tm="0">
                                          <p:val>
                                            <p:strVal val="#ppt_x-#ppt_w*1.125000"/>
                                          </p:val>
                                        </p:tav>
                                        <p:tav tm="100000">
                                          <p:val>
                                            <p:strVal val="#ppt_x"/>
                                          </p:val>
                                        </p:tav>
                                      </p:tavLst>
                                    </p:anim>
                                    <p:animEffect transition="in" filter="wipe(right)">
                                      <p:cBhvr>
                                        <p:cTn id="56" dur="500"/>
                                        <p:tgtEl>
                                          <p:spTgt spid="19"/>
                                        </p:tgtEl>
                                      </p:cBhvr>
                                    </p:animEffect>
                                  </p:childTnLst>
                                </p:cTn>
                              </p:par>
                            </p:childTnLst>
                          </p:cTn>
                        </p:par>
                        <p:par>
                          <p:cTn id="57" fill="hold">
                            <p:stCondLst>
                              <p:cond delay="4500"/>
                            </p:stCondLst>
                            <p:childTnLst>
                              <p:par>
                                <p:cTn id="58" presetID="12" presetClass="entr" presetSubtype="2"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additive="base">
                                        <p:cTn id="60" dur="500"/>
                                        <p:tgtEl>
                                          <p:spTgt spid="17"/>
                                        </p:tgtEl>
                                        <p:attrNameLst>
                                          <p:attrName>ppt_x</p:attrName>
                                        </p:attrNameLst>
                                      </p:cBhvr>
                                      <p:tavLst>
                                        <p:tav tm="0">
                                          <p:val>
                                            <p:strVal val="#ppt_x+#ppt_w*1.125000"/>
                                          </p:val>
                                        </p:tav>
                                        <p:tav tm="100000">
                                          <p:val>
                                            <p:strVal val="#ppt_x"/>
                                          </p:val>
                                        </p:tav>
                                      </p:tavLst>
                                    </p:anim>
                                    <p:animEffect transition="in" filter="wipe(left)">
                                      <p:cBhvr>
                                        <p:cTn id="61" dur="500"/>
                                        <p:tgtEl>
                                          <p:spTgt spid="17"/>
                                        </p:tgtEl>
                                      </p:cBhvr>
                                    </p:animEffect>
                                  </p:childTnLst>
                                </p:cTn>
                              </p:par>
                            </p:childTnLst>
                          </p:cTn>
                        </p:par>
                        <p:par>
                          <p:cTn id="62" fill="hold">
                            <p:stCondLst>
                              <p:cond delay="5000"/>
                            </p:stCondLst>
                            <p:childTnLst>
                              <p:par>
                                <p:cTn id="63" presetID="22" presetClass="entr" presetSubtype="2" fill="hold" grpId="0" nodeType="after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right)">
                                      <p:cBhvr>
                                        <p:cTn id="65" dur="500"/>
                                        <p:tgtEl>
                                          <p:spTgt spid="14"/>
                                        </p:tgtEl>
                                      </p:cBhvr>
                                    </p:animEffect>
                                  </p:childTnLst>
                                </p:cTn>
                              </p:par>
                            </p:childTnLst>
                          </p:cTn>
                        </p:par>
                        <p:par>
                          <p:cTn id="66" fill="hold">
                            <p:stCondLst>
                              <p:cond delay="5500"/>
                            </p:stCondLst>
                            <p:childTnLst>
                              <p:par>
                                <p:cTn id="67" presetID="22" presetClass="entr" presetSubtype="8" fill="hold" grpId="0" nodeType="after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wipe(left)">
                                      <p:cBhvr>
                                        <p:cTn id="69" dur="500"/>
                                        <p:tgtEl>
                                          <p:spTgt spid="15"/>
                                        </p:tgtEl>
                                      </p:cBhvr>
                                    </p:animEffect>
                                  </p:childTnLst>
                                </p:cTn>
                              </p:par>
                            </p:childTnLst>
                          </p:cTn>
                        </p:par>
                        <p:par>
                          <p:cTn id="70" fill="hold">
                            <p:stCondLst>
                              <p:cond delay="6000"/>
                            </p:stCondLst>
                            <p:childTnLst>
                              <p:par>
                                <p:cTn id="71" presetID="22" presetClass="entr" presetSubtype="2" fill="hold" grpId="0" nodeType="after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right)">
                                      <p:cBhvr>
                                        <p:cTn id="7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p:bldP spid="14" grpId="0"/>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screen"/>
          <a:srcRect/>
          <a:stretch>
            <a:fillRect/>
          </a:stretch>
        </p:blipFill>
        <p:spPr>
          <a:xfrm flipH="1">
            <a:off x="-168696" y="-531439"/>
            <a:ext cx="3528392" cy="2808312"/>
          </a:xfrm>
          <a:prstGeom prst="rect">
            <a:avLst/>
          </a:prstGeom>
        </p:spPr>
      </p:pic>
      <p:pic>
        <p:nvPicPr>
          <p:cNvPr id="13" name="图片 12"/>
          <p:cNvPicPr>
            <a:picLocks noChangeAspect="1"/>
          </p:cNvPicPr>
          <p:nvPr/>
        </p:nvPicPr>
        <p:blipFill rotWithShape="1">
          <a:blip r:embed="rId2" cstate="screen"/>
          <a:srcRect/>
          <a:stretch>
            <a:fillRect/>
          </a:stretch>
        </p:blipFill>
        <p:spPr>
          <a:xfrm flipH="1">
            <a:off x="10081293" y="-326962"/>
            <a:ext cx="2232248" cy="4548050"/>
          </a:xfrm>
          <a:prstGeom prst="rect">
            <a:avLst/>
          </a:prstGeom>
        </p:spPr>
      </p:pic>
      <p:sp>
        <p:nvSpPr>
          <p:cNvPr id="25" name="矩形 24"/>
          <p:cNvSpPr/>
          <p:nvPr>
            <p:custDataLst>
              <p:tags r:id="rId3"/>
            </p:custDataLst>
          </p:nvPr>
        </p:nvSpPr>
        <p:spPr>
          <a:xfrm>
            <a:off x="2783840" y="3140710"/>
            <a:ext cx="7169785" cy="909320"/>
          </a:xfrm>
          <a:prstGeom prst="rect">
            <a:avLst/>
          </a:prstGeom>
        </p:spPr>
        <p:txBody>
          <a:bodyPr wrap="square">
            <a:noAutofit/>
          </a:bodyPr>
          <a:p>
            <a:r>
              <a:rPr lang="en-US" sz="4400" dirty="0">
                <a:solidFill>
                  <a:schemeClr val="bg1">
                    <a:lumMod val="50000"/>
                  </a:schemeClr>
                </a:solidFill>
                <a:latin typeface="+mj-lt"/>
                <a:ea typeface="方正姚体" panose="02010601030101010101" pitchFamily="2" charset="-122"/>
                <a:cs typeface="+mj-lt"/>
              </a:rPr>
              <a:t>What are your favorite foods?</a:t>
            </a:r>
            <a:r>
              <a:rPr lang="en-US" sz="2000" dirty="0">
                <a:solidFill>
                  <a:schemeClr val="bg1">
                    <a:lumMod val="50000"/>
                  </a:schemeClr>
                </a:solidFill>
                <a:latin typeface="+mj-lt"/>
                <a:ea typeface="方正姚体" panose="02010601030101010101" pitchFamily="2" charset="-122"/>
                <a:cs typeface="+mj-lt"/>
              </a:rPr>
              <a:t> </a:t>
            </a:r>
            <a:endParaRPr lang="en-US" sz="2000" dirty="0">
              <a:solidFill>
                <a:schemeClr val="bg1">
                  <a:lumMod val="50000"/>
                </a:schemeClr>
              </a:solidFill>
              <a:latin typeface="+mj-lt"/>
              <a:ea typeface="方正姚体" panose="02010601030101010101" pitchFamily="2" charset="-122"/>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3" presetClass="entr" presetSubtype="1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59560" y="332740"/>
            <a:ext cx="4100830" cy="521970"/>
          </a:xfrm>
          <a:prstGeom prst="rect">
            <a:avLst/>
          </a:prstGeom>
          <a:noFill/>
        </p:spPr>
        <p:txBody>
          <a:bodyPr wrap="square" rtlCol="0">
            <a:spAutoFit/>
          </a:bodyPr>
          <a:lstStyle/>
          <a:p>
            <a:r>
              <a:rPr lang="en-US" altLang="zh-CN" sz="2800" dirty="0">
                <a:solidFill>
                  <a:schemeClr val="accent1">
                    <a:lumMod val="60000"/>
                    <a:lumOff val="40000"/>
                  </a:schemeClr>
                </a:solidFill>
                <a:latin typeface="+mj-lt"/>
                <a:ea typeface="华康俪金黑W8(P)" panose="020B0800000000000000" pitchFamily="34" charset="-122"/>
                <a:cs typeface="+mj-lt"/>
              </a:rPr>
              <a:t>R</a:t>
            </a:r>
            <a:r>
              <a:rPr lang="zh-CN" altLang="en-US" sz="2800" dirty="0">
                <a:solidFill>
                  <a:schemeClr val="accent1">
                    <a:lumMod val="60000"/>
                    <a:lumOff val="40000"/>
                  </a:schemeClr>
                </a:solidFill>
                <a:latin typeface="+mj-lt"/>
                <a:ea typeface="华康俪金黑W8(P)" panose="020B0800000000000000" pitchFamily="34" charset="-122"/>
                <a:cs typeface="+mj-lt"/>
              </a:rPr>
              <a:t>iver </a:t>
            </a:r>
            <a:r>
              <a:rPr lang="en-US" altLang="zh-CN" sz="2800" dirty="0">
                <a:solidFill>
                  <a:schemeClr val="accent1">
                    <a:lumMod val="60000"/>
                    <a:lumOff val="40000"/>
                  </a:schemeClr>
                </a:solidFill>
                <a:latin typeface="+mj-lt"/>
                <a:ea typeface="华康俪金黑W8(P)" panose="020B0800000000000000" pitchFamily="34" charset="-122"/>
                <a:cs typeface="+mj-lt"/>
              </a:rPr>
              <a:t>s</a:t>
            </a:r>
            <a:r>
              <a:rPr lang="zh-CN" altLang="en-US" sz="2800" dirty="0">
                <a:solidFill>
                  <a:schemeClr val="accent1">
                    <a:lumMod val="60000"/>
                    <a:lumOff val="40000"/>
                  </a:schemeClr>
                </a:solidFill>
                <a:latin typeface="+mj-lt"/>
                <a:ea typeface="华康俪金黑W8(P)" panose="020B0800000000000000" pitchFamily="34" charset="-122"/>
                <a:cs typeface="+mj-lt"/>
              </a:rPr>
              <a:t>nail noodles</a:t>
            </a:r>
            <a:r>
              <a:rPr lang="en-US" altLang="zh-CN" sz="2800" dirty="0">
                <a:solidFill>
                  <a:schemeClr val="accent1">
                    <a:lumMod val="60000"/>
                    <a:lumOff val="40000"/>
                  </a:schemeClr>
                </a:solidFill>
                <a:latin typeface="+mj-lt"/>
                <a:ea typeface="华康俪金黑W8(P)" panose="020B0800000000000000" pitchFamily="34" charset="-122"/>
                <a:cs typeface="+mj-lt"/>
              </a:rPr>
              <a:t>(</a:t>
            </a:r>
            <a:r>
              <a:rPr lang="zh-CN" altLang="en-US" sz="2800" dirty="0">
                <a:solidFill>
                  <a:schemeClr val="accent1">
                    <a:lumMod val="60000"/>
                    <a:lumOff val="40000"/>
                  </a:schemeClr>
                </a:solidFill>
                <a:latin typeface="+mj-lt"/>
                <a:ea typeface="华康俪金黑W8(P)" panose="020B0800000000000000" pitchFamily="34" charset="-122"/>
                <a:cs typeface="+mj-lt"/>
              </a:rPr>
              <a:t>螺蛳粉</a:t>
            </a:r>
            <a:r>
              <a:rPr lang="en-US" altLang="zh-CN" sz="2800" dirty="0">
                <a:solidFill>
                  <a:schemeClr val="accent1">
                    <a:lumMod val="60000"/>
                    <a:lumOff val="40000"/>
                  </a:schemeClr>
                </a:solidFill>
                <a:latin typeface="+mj-lt"/>
                <a:ea typeface="华康俪金黑W8(P)" panose="020B0800000000000000" pitchFamily="34" charset="-122"/>
                <a:cs typeface="+mj-lt"/>
              </a:rPr>
              <a:t>)</a:t>
            </a:r>
            <a:endParaRPr lang="en-US" altLang="zh-CN" sz="2800" dirty="0">
              <a:solidFill>
                <a:schemeClr val="accent1">
                  <a:lumMod val="60000"/>
                  <a:lumOff val="40000"/>
                </a:schemeClr>
              </a:solidFill>
              <a:latin typeface="+mj-lt"/>
              <a:ea typeface="华康俪金黑W8(P)" panose="020B0800000000000000" pitchFamily="34" charset="-122"/>
              <a:cs typeface="+mj-lt"/>
            </a:endParaRPr>
          </a:p>
        </p:txBody>
      </p:sp>
      <p:cxnSp>
        <p:nvCxnSpPr>
          <p:cNvPr id="14" name="Elbow Connector 44"/>
          <p:cNvCxnSpPr/>
          <p:nvPr/>
        </p:nvCxnSpPr>
        <p:spPr>
          <a:xfrm rot="5400000">
            <a:off x="9440632" y="3860222"/>
            <a:ext cx="1695525" cy="1553697"/>
          </a:xfrm>
          <a:prstGeom prst="bentConnector3">
            <a:avLst>
              <a:gd name="adj1" fmla="val 10056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p:cNvSpPr/>
          <p:nvPr>
            <p:custDataLst>
              <p:tags r:id="rId1"/>
            </p:custDataLst>
          </p:nvPr>
        </p:nvSpPr>
        <p:spPr>
          <a:xfrm>
            <a:off x="839470" y="3933190"/>
            <a:ext cx="5332730" cy="1009015"/>
          </a:xfrm>
          <a:prstGeom prst="rect">
            <a:avLst/>
          </a:prstGeom>
        </p:spPr>
        <p:txBody>
          <a:bodyPr wrap="square">
            <a:noAutofit/>
          </a:bodyPr>
          <a:p>
            <a:r>
              <a:rPr lang="en-US" sz="1600" dirty="0">
                <a:solidFill>
                  <a:schemeClr val="bg1">
                    <a:lumMod val="50000"/>
                  </a:schemeClr>
                </a:solidFill>
                <a:latin typeface="+mj-lt"/>
                <a:ea typeface="方正姚体" panose="02010601030101010101" pitchFamily="2" charset="-122"/>
                <a:cs typeface="+mj-lt"/>
              </a:rPr>
              <a:t> The stock that forms the soup is made by stewing river snails and pork bones for several hours with black cardamom, fennel seed, dried tangerine peel, cassia bark, cloves, white pepper, bay leaf, licorice root, sand ginger, and star anise. </a:t>
            </a:r>
            <a:endParaRPr lang="en-US" sz="1600" dirty="0">
              <a:solidFill>
                <a:schemeClr val="bg1">
                  <a:lumMod val="50000"/>
                </a:schemeClr>
              </a:solidFill>
              <a:latin typeface="+mj-lt"/>
              <a:ea typeface="方正姚体" panose="02010601030101010101" pitchFamily="2" charset="-122"/>
              <a:cs typeface="+mj-lt"/>
            </a:endParaRPr>
          </a:p>
        </p:txBody>
      </p:sp>
      <p:pic>
        <p:nvPicPr>
          <p:cNvPr id="6" name="图片 5"/>
          <p:cNvPicPr>
            <a:picLocks noChangeAspect="1"/>
          </p:cNvPicPr>
          <p:nvPr/>
        </p:nvPicPr>
        <p:blipFill>
          <a:blip r:embed="rId2"/>
          <a:stretch>
            <a:fillRect/>
          </a:stretch>
        </p:blipFill>
        <p:spPr>
          <a:xfrm>
            <a:off x="6172835" y="2557145"/>
            <a:ext cx="4798695" cy="2762885"/>
          </a:xfrm>
          <a:prstGeom prst="rect">
            <a:avLst/>
          </a:prstGeom>
        </p:spPr>
      </p:pic>
      <p:sp>
        <p:nvSpPr>
          <p:cNvPr id="18" name="矩形 17"/>
          <p:cNvSpPr/>
          <p:nvPr>
            <p:custDataLst>
              <p:tags r:id="rId3"/>
            </p:custDataLst>
          </p:nvPr>
        </p:nvSpPr>
        <p:spPr>
          <a:xfrm>
            <a:off x="839470" y="2853055"/>
            <a:ext cx="5332730" cy="1009015"/>
          </a:xfrm>
          <a:prstGeom prst="rect">
            <a:avLst/>
          </a:prstGeom>
        </p:spPr>
        <p:txBody>
          <a:bodyPr wrap="square">
            <a:noAutofit/>
          </a:bodyPr>
          <a:p>
            <a:r>
              <a:rPr lang="en-US" sz="1600" dirty="0">
                <a:solidFill>
                  <a:schemeClr val="bg1">
                    <a:lumMod val="50000"/>
                  </a:schemeClr>
                </a:solidFill>
                <a:latin typeface="+mj-lt"/>
                <a:ea typeface="方正姚体" panose="02010601030101010101" pitchFamily="2" charset="-122"/>
                <a:cs typeface="+mj-lt"/>
              </a:rPr>
              <a:t>It usually does not contain snail meat, but it is instead served with pickled bamboo shoot, pickled green beans, shredded wood ear, fu zhu, fresh green vegetables, peanuts, and chili oil added to the soup. </a:t>
            </a:r>
            <a:endParaRPr lang="en-US" sz="1600" dirty="0">
              <a:solidFill>
                <a:schemeClr val="bg1">
                  <a:lumMod val="50000"/>
                </a:schemeClr>
              </a:solidFill>
              <a:latin typeface="+mj-lt"/>
              <a:ea typeface="方正姚体" panose="02010601030101010101" pitchFamily="2" charset="-122"/>
              <a:cs typeface="+mj-lt"/>
            </a:endParaRPr>
          </a:p>
        </p:txBody>
      </p:sp>
      <p:sp>
        <p:nvSpPr>
          <p:cNvPr id="25" name="矩形 24"/>
          <p:cNvSpPr/>
          <p:nvPr>
            <p:custDataLst>
              <p:tags r:id="rId4"/>
            </p:custDataLst>
          </p:nvPr>
        </p:nvSpPr>
        <p:spPr>
          <a:xfrm>
            <a:off x="839470" y="2141855"/>
            <a:ext cx="5332730" cy="504825"/>
          </a:xfrm>
          <a:prstGeom prst="rect">
            <a:avLst/>
          </a:prstGeom>
        </p:spPr>
        <p:txBody>
          <a:bodyPr wrap="square">
            <a:noAutofit/>
          </a:bodyPr>
          <a:p>
            <a:r>
              <a:rPr lang="en-US" sz="1600" dirty="0">
                <a:solidFill>
                  <a:schemeClr val="bg1">
                    <a:lumMod val="50000"/>
                  </a:schemeClr>
                </a:solidFill>
                <a:latin typeface="+mj-lt"/>
                <a:ea typeface="方正姚体" panose="02010601030101010101" pitchFamily="2" charset="-122"/>
                <a:cs typeface="+mj-lt"/>
              </a:rPr>
              <a:t>River snail noodles are Guangxi's specialty, the most popular food in Guangxi, features in extremely spicy.</a:t>
            </a:r>
            <a:endParaRPr lang="en-US" sz="1600" dirty="0">
              <a:solidFill>
                <a:schemeClr val="bg1">
                  <a:lumMod val="50000"/>
                </a:schemeClr>
              </a:solidFill>
              <a:latin typeface="+mj-lt"/>
              <a:ea typeface="方正姚体" panose="02010601030101010101" pitchFamily="2" charset="-122"/>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randombar(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18"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59560" y="332740"/>
            <a:ext cx="5045710" cy="521970"/>
          </a:xfrm>
          <a:prstGeom prst="rect">
            <a:avLst/>
          </a:prstGeom>
          <a:noFill/>
        </p:spPr>
        <p:txBody>
          <a:bodyPr wrap="square" rtlCol="0">
            <a:spAutoFit/>
          </a:bodyPr>
          <a:lstStyle/>
          <a:p>
            <a:r>
              <a:rPr sz="2800" dirty="0">
                <a:solidFill>
                  <a:schemeClr val="accent1">
                    <a:lumMod val="60000"/>
                    <a:lumOff val="40000"/>
                  </a:schemeClr>
                </a:solidFill>
                <a:latin typeface="+mj-lt"/>
                <a:ea typeface="华康俪金黑W8(P)" panose="020B0800000000000000" pitchFamily="34" charset="-122"/>
                <a:cs typeface="+mj-lt"/>
              </a:rPr>
              <a:t>Five Grain </a:t>
            </a:r>
            <a:r>
              <a:rPr lang="en-US" sz="2800" dirty="0">
                <a:solidFill>
                  <a:schemeClr val="accent1">
                    <a:lumMod val="60000"/>
                    <a:lumOff val="40000"/>
                  </a:schemeClr>
                </a:solidFill>
                <a:latin typeface="+mj-lt"/>
                <a:ea typeface="华康俪金黑W8(P)" panose="020B0800000000000000" pitchFamily="34" charset="-122"/>
                <a:cs typeface="+mj-lt"/>
              </a:rPr>
              <a:t>fish</a:t>
            </a:r>
            <a:r>
              <a:rPr lang="zh-CN" altLang="en-US" sz="2800" dirty="0">
                <a:solidFill>
                  <a:schemeClr val="accent1">
                    <a:lumMod val="60000"/>
                    <a:lumOff val="40000"/>
                  </a:schemeClr>
                </a:solidFill>
                <a:latin typeface="+mj-lt"/>
                <a:ea typeface="华康俪金黑W8(P)" panose="020B0800000000000000" pitchFamily="34" charset="-122"/>
                <a:cs typeface="+mj-lt"/>
              </a:rPr>
              <a:t> noodles</a:t>
            </a:r>
            <a:r>
              <a:rPr lang="en-US" altLang="zh-CN" sz="2800" dirty="0">
                <a:solidFill>
                  <a:schemeClr val="accent1">
                    <a:lumMod val="60000"/>
                    <a:lumOff val="40000"/>
                  </a:schemeClr>
                </a:solidFill>
                <a:latin typeface="+mj-lt"/>
                <a:ea typeface="华康俪金黑W8(P)" panose="020B0800000000000000" pitchFamily="34" charset="-122"/>
                <a:cs typeface="+mj-lt"/>
              </a:rPr>
              <a:t>(</a:t>
            </a:r>
            <a:r>
              <a:rPr lang="zh-CN" altLang="en-US" sz="2800" dirty="0">
                <a:solidFill>
                  <a:schemeClr val="accent1">
                    <a:lumMod val="60000"/>
                    <a:lumOff val="40000"/>
                  </a:schemeClr>
                </a:solidFill>
                <a:latin typeface="+mj-lt"/>
                <a:ea typeface="华康俪金黑W8(P)" panose="020B0800000000000000" pitchFamily="34" charset="-122"/>
                <a:cs typeface="+mj-lt"/>
              </a:rPr>
              <a:t>五谷鱼粉</a:t>
            </a:r>
            <a:r>
              <a:rPr lang="en-US" altLang="zh-CN" sz="2800" dirty="0">
                <a:solidFill>
                  <a:schemeClr val="accent1">
                    <a:lumMod val="60000"/>
                    <a:lumOff val="40000"/>
                  </a:schemeClr>
                </a:solidFill>
                <a:latin typeface="+mj-lt"/>
                <a:ea typeface="华康俪金黑W8(P)" panose="020B0800000000000000" pitchFamily="34" charset="-122"/>
                <a:cs typeface="+mj-lt"/>
              </a:rPr>
              <a:t>)</a:t>
            </a:r>
            <a:endParaRPr lang="en-US" altLang="zh-CN" sz="2800" dirty="0">
              <a:solidFill>
                <a:schemeClr val="accent1">
                  <a:lumMod val="60000"/>
                  <a:lumOff val="40000"/>
                </a:schemeClr>
              </a:solidFill>
              <a:latin typeface="+mj-lt"/>
              <a:ea typeface="华康俪金黑W8(P)" panose="020B0800000000000000" pitchFamily="34" charset="-122"/>
              <a:cs typeface="+mj-lt"/>
            </a:endParaRPr>
          </a:p>
        </p:txBody>
      </p:sp>
      <p:cxnSp>
        <p:nvCxnSpPr>
          <p:cNvPr id="14" name="Elbow Connector 44"/>
          <p:cNvCxnSpPr/>
          <p:nvPr/>
        </p:nvCxnSpPr>
        <p:spPr>
          <a:xfrm rot="5400000">
            <a:off x="9440632" y="3860222"/>
            <a:ext cx="1695525" cy="1553697"/>
          </a:xfrm>
          <a:prstGeom prst="bentConnector3">
            <a:avLst>
              <a:gd name="adj1" fmla="val 10056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p:cNvSpPr/>
          <p:nvPr>
            <p:custDataLst>
              <p:tags r:id="rId1"/>
            </p:custDataLst>
          </p:nvPr>
        </p:nvSpPr>
        <p:spPr>
          <a:xfrm>
            <a:off x="1055370" y="4155440"/>
            <a:ext cx="5332730" cy="407670"/>
          </a:xfrm>
          <a:prstGeom prst="rect">
            <a:avLst/>
          </a:prstGeom>
        </p:spPr>
        <p:txBody>
          <a:bodyPr wrap="square">
            <a:noAutofit/>
          </a:bodyPr>
          <a:p>
            <a:r>
              <a:rPr lang="en-US" sz="2000" dirty="0">
                <a:solidFill>
                  <a:schemeClr val="bg1">
                    <a:lumMod val="50000"/>
                  </a:schemeClr>
                </a:solidFill>
                <a:latin typeface="+mj-lt"/>
                <a:ea typeface="方正姚体" panose="02010601030101010101" pitchFamily="2" charset="-122"/>
                <a:cs typeface="+mj-lt"/>
              </a:rPr>
              <a:t>Noodles are determined by their soup.</a:t>
            </a:r>
            <a:endParaRPr lang="en-US" sz="2000" dirty="0">
              <a:solidFill>
                <a:schemeClr val="bg1">
                  <a:lumMod val="50000"/>
                </a:schemeClr>
              </a:solidFill>
              <a:latin typeface="+mj-lt"/>
              <a:ea typeface="方正姚体" panose="02010601030101010101" pitchFamily="2" charset="-122"/>
              <a:cs typeface="+mj-lt"/>
            </a:endParaRPr>
          </a:p>
        </p:txBody>
      </p:sp>
      <p:sp>
        <p:nvSpPr>
          <p:cNvPr id="18" name="矩形 17"/>
          <p:cNvSpPr/>
          <p:nvPr>
            <p:custDataLst>
              <p:tags r:id="rId2"/>
            </p:custDataLst>
          </p:nvPr>
        </p:nvSpPr>
        <p:spPr>
          <a:xfrm>
            <a:off x="1055370" y="3500755"/>
            <a:ext cx="4942840" cy="417830"/>
          </a:xfrm>
          <a:prstGeom prst="rect">
            <a:avLst/>
          </a:prstGeom>
        </p:spPr>
        <p:txBody>
          <a:bodyPr wrap="square">
            <a:noAutofit/>
          </a:bodyPr>
          <a:p>
            <a:r>
              <a:rPr lang="en-US" sz="2000" dirty="0">
                <a:solidFill>
                  <a:schemeClr val="bg1">
                    <a:lumMod val="50000"/>
                  </a:schemeClr>
                </a:solidFill>
                <a:latin typeface="+mj-lt"/>
                <a:ea typeface="方正姚体" panose="02010601030101010101" pitchFamily="2" charset="-122"/>
                <a:cs typeface="+mj-lt"/>
              </a:rPr>
              <a:t>It consists of noodles, tofu, fish, vegetable.</a:t>
            </a:r>
            <a:endParaRPr lang="en-US" sz="2000" dirty="0">
              <a:solidFill>
                <a:schemeClr val="bg1">
                  <a:lumMod val="50000"/>
                </a:schemeClr>
              </a:solidFill>
              <a:latin typeface="+mj-lt"/>
              <a:ea typeface="方正姚体" panose="02010601030101010101" pitchFamily="2" charset="-122"/>
              <a:cs typeface="+mj-lt"/>
            </a:endParaRPr>
          </a:p>
        </p:txBody>
      </p:sp>
      <p:sp>
        <p:nvSpPr>
          <p:cNvPr id="25" name="矩形 24"/>
          <p:cNvSpPr/>
          <p:nvPr>
            <p:custDataLst>
              <p:tags r:id="rId3"/>
            </p:custDataLst>
          </p:nvPr>
        </p:nvSpPr>
        <p:spPr>
          <a:xfrm>
            <a:off x="1055370" y="2789555"/>
            <a:ext cx="5332730" cy="504825"/>
          </a:xfrm>
          <a:prstGeom prst="rect">
            <a:avLst/>
          </a:prstGeom>
        </p:spPr>
        <p:txBody>
          <a:bodyPr wrap="square">
            <a:noAutofit/>
          </a:bodyPr>
          <a:p>
            <a:r>
              <a:rPr lang="en-US" sz="2000" dirty="0">
                <a:solidFill>
                  <a:schemeClr val="bg1">
                    <a:lumMod val="50000"/>
                  </a:schemeClr>
                </a:solidFill>
                <a:latin typeface="+mj-lt"/>
                <a:ea typeface="方正姚体" panose="02010601030101010101" pitchFamily="2" charset="-122"/>
                <a:cs typeface="+mj-lt"/>
              </a:rPr>
              <a:t>Five grain fish noodles are my favorite noodles.</a:t>
            </a:r>
            <a:endParaRPr lang="en-US" sz="2000" dirty="0">
              <a:solidFill>
                <a:schemeClr val="bg1">
                  <a:lumMod val="50000"/>
                </a:schemeClr>
              </a:solidFill>
              <a:latin typeface="+mj-lt"/>
              <a:ea typeface="方正姚体" panose="02010601030101010101" pitchFamily="2" charset="-122"/>
              <a:cs typeface="+mj-lt"/>
            </a:endParaRPr>
          </a:p>
        </p:txBody>
      </p:sp>
      <p:pic>
        <p:nvPicPr>
          <p:cNvPr id="4" name="图片 3"/>
          <p:cNvPicPr>
            <a:picLocks noChangeAspect="1"/>
          </p:cNvPicPr>
          <p:nvPr/>
        </p:nvPicPr>
        <p:blipFill>
          <a:blip r:embed="rId4"/>
          <a:stretch>
            <a:fillRect/>
          </a:stretch>
        </p:blipFill>
        <p:spPr>
          <a:xfrm>
            <a:off x="6671945" y="2646680"/>
            <a:ext cx="4160520" cy="2683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18"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59560" y="332740"/>
            <a:ext cx="5045710" cy="521970"/>
          </a:xfrm>
          <a:prstGeom prst="rect">
            <a:avLst/>
          </a:prstGeom>
          <a:noFill/>
        </p:spPr>
        <p:txBody>
          <a:bodyPr wrap="square" rtlCol="0">
            <a:spAutoFit/>
          </a:bodyPr>
          <a:lstStyle/>
          <a:p>
            <a:r>
              <a:rPr sz="2800" dirty="0">
                <a:solidFill>
                  <a:schemeClr val="accent1">
                    <a:lumMod val="60000"/>
                    <a:lumOff val="40000"/>
                  </a:schemeClr>
                </a:solidFill>
                <a:latin typeface="+mj-lt"/>
                <a:ea typeface="华康俪金黑W8(P)" panose="020B0800000000000000" pitchFamily="34" charset="-122"/>
                <a:cs typeface="+mj-lt"/>
              </a:rPr>
              <a:t>Mutton Rice Noodle</a:t>
            </a:r>
            <a:r>
              <a:rPr lang="en-US" altLang="zh-CN" sz="2800" dirty="0">
                <a:solidFill>
                  <a:schemeClr val="accent1">
                    <a:lumMod val="60000"/>
                    <a:lumOff val="40000"/>
                  </a:schemeClr>
                </a:solidFill>
                <a:latin typeface="+mj-lt"/>
                <a:ea typeface="华康俪金黑W8(P)" panose="020B0800000000000000" pitchFamily="34" charset="-122"/>
                <a:cs typeface="+mj-lt"/>
              </a:rPr>
              <a:t>(</a:t>
            </a:r>
            <a:r>
              <a:rPr lang="zh-CN" altLang="en-US" sz="2800" dirty="0">
                <a:solidFill>
                  <a:schemeClr val="accent1">
                    <a:lumMod val="60000"/>
                    <a:lumOff val="40000"/>
                  </a:schemeClr>
                </a:solidFill>
                <a:latin typeface="+mj-lt"/>
                <a:ea typeface="华康俪金黑W8(P)" panose="020B0800000000000000" pitchFamily="34" charset="-122"/>
                <a:cs typeface="+mj-lt"/>
              </a:rPr>
              <a:t>羊肉粉</a:t>
            </a:r>
            <a:r>
              <a:rPr lang="en-US" altLang="zh-CN" sz="2800" dirty="0">
                <a:solidFill>
                  <a:schemeClr val="accent1">
                    <a:lumMod val="60000"/>
                    <a:lumOff val="40000"/>
                  </a:schemeClr>
                </a:solidFill>
                <a:latin typeface="+mj-lt"/>
                <a:ea typeface="华康俪金黑W8(P)" panose="020B0800000000000000" pitchFamily="34" charset="-122"/>
                <a:cs typeface="+mj-lt"/>
              </a:rPr>
              <a:t>)</a:t>
            </a:r>
            <a:endParaRPr lang="en-US" altLang="zh-CN" sz="2800" dirty="0">
              <a:solidFill>
                <a:schemeClr val="accent1">
                  <a:lumMod val="60000"/>
                  <a:lumOff val="40000"/>
                </a:schemeClr>
              </a:solidFill>
              <a:latin typeface="+mj-lt"/>
              <a:ea typeface="华康俪金黑W8(P)" panose="020B0800000000000000" pitchFamily="34" charset="-122"/>
              <a:cs typeface="+mj-lt"/>
            </a:endParaRPr>
          </a:p>
        </p:txBody>
      </p:sp>
      <p:cxnSp>
        <p:nvCxnSpPr>
          <p:cNvPr id="14" name="Elbow Connector 44"/>
          <p:cNvCxnSpPr/>
          <p:nvPr/>
        </p:nvCxnSpPr>
        <p:spPr>
          <a:xfrm rot="5400000">
            <a:off x="9440632" y="3860222"/>
            <a:ext cx="1695525" cy="1553697"/>
          </a:xfrm>
          <a:prstGeom prst="bentConnector3">
            <a:avLst>
              <a:gd name="adj1" fmla="val 10056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custDataLst>
              <p:tags r:id="rId1"/>
            </p:custDataLst>
          </p:nvPr>
        </p:nvSpPr>
        <p:spPr>
          <a:xfrm>
            <a:off x="1055370" y="3500755"/>
            <a:ext cx="4942840" cy="946785"/>
          </a:xfrm>
          <a:prstGeom prst="rect">
            <a:avLst/>
          </a:prstGeom>
        </p:spPr>
        <p:txBody>
          <a:bodyPr wrap="square">
            <a:noAutofit/>
          </a:bodyPr>
          <a:p>
            <a:r>
              <a:rPr lang="en-US" sz="2000" dirty="0">
                <a:solidFill>
                  <a:schemeClr val="bg1">
                    <a:lumMod val="50000"/>
                  </a:schemeClr>
                </a:solidFill>
                <a:latin typeface="+mj-lt"/>
                <a:ea typeface="方正姚体" panose="02010601030101010101" pitchFamily="2" charset="-122"/>
                <a:cs typeface="+mj-lt"/>
              </a:rPr>
              <a:t>It consists of mutton, rice noodles, secret sauce, pepper, garlic, perilla, chili oil, scallions, coriander.</a:t>
            </a:r>
            <a:endParaRPr lang="en-US" sz="2000" dirty="0">
              <a:solidFill>
                <a:schemeClr val="bg1">
                  <a:lumMod val="50000"/>
                </a:schemeClr>
              </a:solidFill>
              <a:latin typeface="+mj-lt"/>
              <a:ea typeface="方正姚体" panose="02010601030101010101" pitchFamily="2" charset="-122"/>
              <a:cs typeface="+mj-lt"/>
            </a:endParaRPr>
          </a:p>
        </p:txBody>
      </p:sp>
      <p:sp>
        <p:nvSpPr>
          <p:cNvPr id="25" name="矩形 24"/>
          <p:cNvSpPr/>
          <p:nvPr>
            <p:custDataLst>
              <p:tags r:id="rId2"/>
            </p:custDataLst>
          </p:nvPr>
        </p:nvSpPr>
        <p:spPr>
          <a:xfrm>
            <a:off x="1055370" y="2789555"/>
            <a:ext cx="5332730" cy="504825"/>
          </a:xfrm>
          <a:prstGeom prst="rect">
            <a:avLst/>
          </a:prstGeom>
        </p:spPr>
        <p:txBody>
          <a:bodyPr wrap="square">
            <a:noAutofit/>
          </a:bodyPr>
          <a:p>
            <a:r>
              <a:rPr lang="en-US" sz="2000" dirty="0">
                <a:solidFill>
                  <a:schemeClr val="bg1">
                    <a:lumMod val="50000"/>
                  </a:schemeClr>
                </a:solidFill>
                <a:latin typeface="+mj-lt"/>
                <a:ea typeface="方正姚体" panose="02010601030101010101" pitchFamily="2" charset="-122"/>
                <a:cs typeface="+mj-lt"/>
              </a:rPr>
              <a:t>It’s my best option for not having an appetite.</a:t>
            </a:r>
            <a:endParaRPr lang="en-US" sz="2000" dirty="0">
              <a:solidFill>
                <a:schemeClr val="bg1">
                  <a:lumMod val="50000"/>
                </a:schemeClr>
              </a:solidFill>
              <a:latin typeface="+mj-lt"/>
              <a:ea typeface="方正姚体" panose="02010601030101010101" pitchFamily="2" charset="-122"/>
              <a:cs typeface="+mj-lt"/>
            </a:endParaRPr>
          </a:p>
        </p:txBody>
      </p:sp>
      <p:pic>
        <p:nvPicPr>
          <p:cNvPr id="5" name="图片 4"/>
          <p:cNvPicPr>
            <a:picLocks noChangeAspect="1"/>
          </p:cNvPicPr>
          <p:nvPr/>
        </p:nvPicPr>
        <p:blipFill>
          <a:blip r:embed="rId3"/>
          <a:stretch>
            <a:fillRect/>
          </a:stretch>
        </p:blipFill>
        <p:spPr>
          <a:xfrm>
            <a:off x="6960235" y="2708910"/>
            <a:ext cx="3940810" cy="2707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12875"/>
            <a:ext cx="2585085" cy="27178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234430" y="1412875"/>
            <a:ext cx="5957570" cy="27178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41559" y="2007382"/>
            <a:ext cx="613410" cy="1513840"/>
          </a:xfrm>
          <a:prstGeom prst="rect">
            <a:avLst/>
          </a:prstGeom>
        </p:spPr>
        <p:txBody>
          <a:bodyPr vert="eaVert" wrap="none">
            <a:spAutoFit/>
          </a:bodyPr>
          <a:lstStyle/>
          <a:p>
            <a:pPr algn="l"/>
            <a:r>
              <a:rPr lang="en-US" sz="2800" dirty="0">
                <a:solidFill>
                  <a:schemeClr val="bg1"/>
                </a:solidFill>
                <a:latin typeface="+mj-lt"/>
                <a:ea typeface="华康俪金黑W8(P)" panose="020B0800000000000000" pitchFamily="34" charset="-122"/>
                <a:cs typeface="+mj-lt"/>
                <a:sym typeface="+mn-ea"/>
              </a:rPr>
              <a:t>麻辣香锅</a:t>
            </a:r>
            <a:endParaRPr lang="en-US" altLang="en-US" sz="2800" dirty="0">
              <a:solidFill>
                <a:schemeClr val="bg1"/>
              </a:solidFill>
              <a:latin typeface="+mj-lt"/>
              <a:ea typeface="华康俪金黑W8(P)" panose="020B0800000000000000" pitchFamily="34" charset="-122"/>
              <a:cs typeface="+mj-lt"/>
              <a:sym typeface="+mn-ea"/>
            </a:endParaRPr>
          </a:p>
        </p:txBody>
      </p:sp>
      <p:sp>
        <p:nvSpPr>
          <p:cNvPr id="8" name="矩形 7"/>
          <p:cNvSpPr/>
          <p:nvPr/>
        </p:nvSpPr>
        <p:spPr>
          <a:xfrm>
            <a:off x="6527800" y="2277110"/>
            <a:ext cx="5331460" cy="946785"/>
          </a:xfrm>
          <a:prstGeom prst="rect">
            <a:avLst/>
          </a:prstGeom>
        </p:spPr>
        <p:txBody>
          <a:bodyPr wrap="square">
            <a:noAutofit/>
          </a:bodyPr>
          <a:lstStyle/>
          <a:p>
            <a:pPr>
              <a:lnSpc>
                <a:spcPct val="150000"/>
              </a:lnSpc>
            </a:pPr>
            <a:r>
              <a:rPr lang="en-US" sz="2000" dirty="0">
                <a:solidFill>
                  <a:schemeClr val="bg1">
                    <a:lumMod val="50000"/>
                  </a:schemeClr>
                </a:solidFill>
                <a:ea typeface="方正姚体" panose="02010601030101010101" pitchFamily="2" charset="-122"/>
                <a:cs typeface="+mn-lt"/>
              </a:rPr>
              <a:t>Highly recommended, howerver can easily get bored after eating too freaquntly.</a:t>
            </a:r>
            <a:endParaRPr lang="en-US" sz="2000" dirty="0">
              <a:solidFill>
                <a:schemeClr val="bg1">
                  <a:lumMod val="50000"/>
                </a:schemeClr>
              </a:solidFill>
              <a:ea typeface="方正姚体" panose="02010601030101010101" pitchFamily="2" charset="-122"/>
              <a:cs typeface="+mn-lt"/>
            </a:endParaRPr>
          </a:p>
        </p:txBody>
      </p:sp>
      <p:sp>
        <p:nvSpPr>
          <p:cNvPr id="10" name="椭圆 9"/>
          <p:cNvSpPr/>
          <p:nvPr/>
        </p:nvSpPr>
        <p:spPr>
          <a:xfrm>
            <a:off x="983432" y="4327473"/>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109286" y="4327473"/>
            <a:ext cx="720080" cy="72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651635" y="4940935"/>
            <a:ext cx="4326255" cy="802005"/>
          </a:xfrm>
          <a:prstGeom prst="rect">
            <a:avLst/>
          </a:prstGeom>
        </p:spPr>
        <p:txBody>
          <a:bodyPr wrap="square">
            <a:noAutofit/>
          </a:bodyPr>
          <a:lstStyle/>
          <a:p>
            <a:r>
              <a:rPr dirty="0">
                <a:solidFill>
                  <a:schemeClr val="bg1">
                    <a:lumMod val="65000"/>
                  </a:schemeClr>
                </a:solidFill>
                <a:latin typeface="方正姚体" panose="02010601030101010101" pitchFamily="2" charset="-122"/>
                <a:ea typeface="方正姚体" panose="02010601030101010101" pitchFamily="2" charset="-122"/>
              </a:rPr>
              <a:t>Mala Dry Pot and Spicy Hot Pot(麻辣烫) are very popular in China. </a:t>
            </a:r>
            <a:endParaRPr dirty="0">
              <a:solidFill>
                <a:schemeClr val="bg1">
                  <a:lumMod val="65000"/>
                </a:schemeClr>
              </a:solidFill>
              <a:latin typeface="方正姚体" panose="02010601030101010101" pitchFamily="2" charset="-122"/>
              <a:ea typeface="方正姚体" panose="02010601030101010101" pitchFamily="2" charset="-122"/>
            </a:endParaRPr>
          </a:p>
        </p:txBody>
      </p:sp>
      <p:sp>
        <p:nvSpPr>
          <p:cNvPr id="21" name="矩形 20"/>
          <p:cNvSpPr/>
          <p:nvPr/>
        </p:nvSpPr>
        <p:spPr>
          <a:xfrm>
            <a:off x="6960235" y="4940935"/>
            <a:ext cx="4018280" cy="1150620"/>
          </a:xfrm>
          <a:prstGeom prst="rect">
            <a:avLst/>
          </a:prstGeom>
        </p:spPr>
        <p:txBody>
          <a:bodyPr wrap="square">
            <a:noAutofit/>
          </a:bodyPr>
          <a:lstStyle/>
          <a:p>
            <a:r>
              <a:rPr lang="en-US" dirty="0">
                <a:solidFill>
                  <a:schemeClr val="bg1">
                    <a:lumMod val="65000"/>
                  </a:schemeClr>
                </a:solidFill>
                <a:latin typeface="方正姚体" panose="02010601030101010101" pitchFamily="2" charset="-122"/>
                <a:ea typeface="方正姚体" panose="02010601030101010101" pitchFamily="2" charset="-122"/>
              </a:rPr>
              <a:t>It’s a little bit more expensive than other fast food.Better to with a cold drink when having it.</a:t>
            </a:r>
            <a:endParaRPr lang="en-US" dirty="0">
              <a:solidFill>
                <a:schemeClr val="bg1">
                  <a:lumMod val="65000"/>
                </a:schemeClr>
              </a:solidFill>
              <a:latin typeface="方正姚体" panose="02010601030101010101" pitchFamily="2" charset="-122"/>
              <a:ea typeface="方正姚体" panose="02010601030101010101" pitchFamily="2" charset="-122"/>
            </a:endParaRPr>
          </a:p>
        </p:txBody>
      </p:sp>
      <p:sp>
        <p:nvSpPr>
          <p:cNvPr id="9" name="文本框 8"/>
          <p:cNvSpPr txBox="1"/>
          <p:nvPr/>
        </p:nvSpPr>
        <p:spPr>
          <a:xfrm>
            <a:off x="1559560" y="332740"/>
            <a:ext cx="5045710" cy="521970"/>
          </a:xfrm>
          <a:prstGeom prst="rect">
            <a:avLst/>
          </a:prstGeom>
          <a:noFill/>
        </p:spPr>
        <p:txBody>
          <a:bodyPr wrap="square" rtlCol="0">
            <a:spAutoFit/>
          </a:bodyPr>
          <a:lstStyle/>
          <a:p>
            <a:r>
              <a:rPr lang="en-US" sz="2800" dirty="0">
                <a:solidFill>
                  <a:schemeClr val="accent1">
                    <a:lumMod val="60000"/>
                    <a:lumOff val="40000"/>
                  </a:schemeClr>
                </a:solidFill>
                <a:latin typeface="+mj-lt"/>
                <a:ea typeface="华康俪金黑W8(P)" panose="020B0800000000000000" pitchFamily="34" charset="-122"/>
                <a:cs typeface="+mj-lt"/>
              </a:rPr>
              <a:t>M</a:t>
            </a:r>
            <a:r>
              <a:rPr sz="2800" dirty="0">
                <a:solidFill>
                  <a:schemeClr val="accent1">
                    <a:lumMod val="60000"/>
                    <a:lumOff val="40000"/>
                  </a:schemeClr>
                </a:solidFill>
                <a:latin typeface="+mj-lt"/>
                <a:ea typeface="华康俪金黑W8(P)" panose="020B0800000000000000" pitchFamily="34" charset="-122"/>
                <a:cs typeface="+mj-lt"/>
              </a:rPr>
              <a:t>ala </a:t>
            </a:r>
            <a:r>
              <a:rPr lang="en-US" sz="2800" dirty="0">
                <a:solidFill>
                  <a:schemeClr val="accent1">
                    <a:lumMod val="60000"/>
                    <a:lumOff val="40000"/>
                  </a:schemeClr>
                </a:solidFill>
                <a:latin typeface="+mj-lt"/>
                <a:ea typeface="华康俪金黑W8(P)" panose="020B0800000000000000" pitchFamily="34" charset="-122"/>
                <a:cs typeface="+mj-lt"/>
              </a:rPr>
              <a:t>D</a:t>
            </a:r>
            <a:r>
              <a:rPr sz="2800" dirty="0">
                <a:solidFill>
                  <a:schemeClr val="accent1">
                    <a:lumMod val="60000"/>
                    <a:lumOff val="40000"/>
                  </a:schemeClr>
                </a:solidFill>
                <a:latin typeface="+mj-lt"/>
                <a:ea typeface="华康俪金黑W8(P)" panose="020B0800000000000000" pitchFamily="34" charset="-122"/>
                <a:cs typeface="+mj-lt"/>
              </a:rPr>
              <a:t>ry</a:t>
            </a:r>
            <a:r>
              <a:rPr lang="en-US" sz="2800" dirty="0">
                <a:solidFill>
                  <a:schemeClr val="accent1">
                    <a:lumMod val="60000"/>
                    <a:lumOff val="40000"/>
                  </a:schemeClr>
                </a:solidFill>
                <a:latin typeface="+mj-lt"/>
                <a:ea typeface="华康俪金黑W8(P)" panose="020B0800000000000000" pitchFamily="34" charset="-122"/>
                <a:cs typeface="+mj-lt"/>
              </a:rPr>
              <a:t> P</a:t>
            </a:r>
            <a:r>
              <a:rPr sz="2800" dirty="0">
                <a:solidFill>
                  <a:schemeClr val="accent1">
                    <a:lumMod val="60000"/>
                    <a:lumOff val="40000"/>
                  </a:schemeClr>
                </a:solidFill>
                <a:latin typeface="+mj-lt"/>
                <a:ea typeface="华康俪金黑W8(P)" panose="020B0800000000000000" pitchFamily="34" charset="-122"/>
                <a:cs typeface="+mj-lt"/>
              </a:rPr>
              <a:t>ot</a:t>
            </a:r>
            <a:r>
              <a:rPr lang="en-US" sz="2800" dirty="0">
                <a:solidFill>
                  <a:schemeClr val="accent1">
                    <a:lumMod val="60000"/>
                    <a:lumOff val="40000"/>
                  </a:schemeClr>
                </a:solidFill>
                <a:latin typeface="+mj-lt"/>
                <a:ea typeface="华康俪金黑W8(P)" panose="020B0800000000000000" pitchFamily="34" charset="-122"/>
                <a:cs typeface="+mj-lt"/>
              </a:rPr>
              <a:t>(麻辣香锅)</a:t>
            </a:r>
            <a:endParaRPr lang="en-US" sz="2800" dirty="0">
              <a:solidFill>
                <a:schemeClr val="accent1">
                  <a:lumMod val="60000"/>
                  <a:lumOff val="40000"/>
                </a:schemeClr>
              </a:solidFill>
              <a:latin typeface="+mj-lt"/>
              <a:ea typeface="华康俪金黑W8(P)" panose="020B0800000000000000" pitchFamily="34" charset="-122"/>
              <a:cs typeface="+mj-lt"/>
            </a:endParaRPr>
          </a:p>
        </p:txBody>
      </p:sp>
      <p:pic>
        <p:nvPicPr>
          <p:cNvPr id="12" name="图片 11"/>
          <p:cNvPicPr>
            <a:picLocks noChangeAspect="1"/>
          </p:cNvPicPr>
          <p:nvPr/>
        </p:nvPicPr>
        <p:blipFill>
          <a:blip r:embed="rId1"/>
          <a:stretch>
            <a:fillRect/>
          </a:stretch>
        </p:blipFill>
        <p:spPr>
          <a:xfrm>
            <a:off x="2585085" y="1424940"/>
            <a:ext cx="3649980" cy="2705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childTnLst>
                          </p:cTn>
                        </p:par>
                        <p:par>
                          <p:cTn id="40" fill="hold">
                            <p:stCondLst>
                              <p:cond delay="3500"/>
                            </p:stCondLst>
                            <p:childTnLst>
                              <p:par>
                                <p:cTn id="41" presetID="22" presetClass="entr" presetSubtype="1"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up)">
                                      <p:cBhvr>
                                        <p:cTn id="43" dur="500"/>
                                        <p:tgtEl>
                                          <p:spTgt spid="21"/>
                                        </p:tgtEl>
                                      </p:cBhvr>
                                    </p:animEffect>
                                  </p:childTnLst>
                                </p:cTn>
                              </p:par>
                            </p:childTnLst>
                          </p:cTn>
                        </p:par>
                        <p:par>
                          <p:cTn id="44" fill="hold">
                            <p:stCondLst>
                              <p:cond delay="4000"/>
                            </p:stCondLst>
                            <p:childTnLst>
                              <p:par>
                                <p:cTn id="45" presetID="2" presetClass="entr" presetSubtype="8"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0-#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grpId="0" nodeType="after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500" fill="hold"/>
                                        <p:tgtEl>
                                          <p:spTgt spid="9"/>
                                        </p:tgtEl>
                                        <p:attrNameLst>
                                          <p:attrName>ppt_x</p:attrName>
                                        </p:attrNameLst>
                                      </p:cBhvr>
                                      <p:tavLst>
                                        <p:tav tm="0">
                                          <p:val>
                                            <p:strVal val="0-#ppt_w/2"/>
                                          </p:val>
                                        </p:tav>
                                        <p:tav tm="100000">
                                          <p:val>
                                            <p:strVal val="#ppt_x"/>
                                          </p:val>
                                        </p:tav>
                                      </p:tavLst>
                                    </p:anim>
                                    <p:anim calcmode="lin" valueType="num">
                                      <p:cBhvr additive="base">
                                        <p:cTn id="5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8" grpId="0" bldLvl="0" animBg="1"/>
      <p:bldP spid="6" grpId="0"/>
      <p:bldP spid="8" grpId="0"/>
      <p:bldP spid="10" grpId="0" animBg="1"/>
      <p:bldP spid="19" grpId="0" animBg="1"/>
      <p:bldP spid="20" grpId="0"/>
      <p:bldP spid="21"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59560" y="332740"/>
            <a:ext cx="6758305" cy="521970"/>
          </a:xfrm>
          <a:prstGeom prst="rect">
            <a:avLst/>
          </a:prstGeom>
          <a:noFill/>
        </p:spPr>
        <p:txBody>
          <a:bodyPr wrap="square" rtlCol="0">
            <a:spAutoFit/>
          </a:bodyPr>
          <a:lstStyle/>
          <a:p>
            <a:r>
              <a:rPr lang="zh-CN" altLang="en-US" sz="2800" dirty="0">
                <a:solidFill>
                  <a:schemeClr val="bg1">
                    <a:lumMod val="65000"/>
                  </a:schemeClr>
                </a:solidFill>
                <a:latin typeface="+mj-lt"/>
                <a:ea typeface="华康俪金黑W8(P)" panose="020B0800000000000000" pitchFamily="34" charset="-122"/>
                <a:cs typeface="+mj-lt"/>
              </a:rPr>
              <a:t>May dish buckle meat </a:t>
            </a:r>
            <a:r>
              <a:rPr lang="en-US" altLang="zh-CN" sz="2800" dirty="0">
                <a:solidFill>
                  <a:schemeClr val="bg1">
                    <a:lumMod val="65000"/>
                  </a:schemeClr>
                </a:solidFill>
                <a:latin typeface="+mj-lt"/>
                <a:ea typeface="华康俪金黑W8(P)" panose="020B0800000000000000" pitchFamily="34" charset="-122"/>
                <a:cs typeface="+mj-lt"/>
              </a:rPr>
              <a:t>pan</a:t>
            </a:r>
            <a:r>
              <a:rPr lang="zh-CN" altLang="en-US" sz="2800" dirty="0">
                <a:solidFill>
                  <a:schemeClr val="bg1">
                    <a:lumMod val="65000"/>
                  </a:schemeClr>
                </a:solidFill>
                <a:latin typeface="+mj-lt"/>
                <a:ea typeface="华康俪金黑W8(P)" panose="020B0800000000000000" pitchFamily="34" charset="-122"/>
                <a:cs typeface="+mj-lt"/>
              </a:rPr>
              <a:t>cake</a:t>
            </a:r>
            <a:r>
              <a:rPr lang="en-US" altLang="zh-CN" sz="2800" dirty="0">
                <a:solidFill>
                  <a:schemeClr val="bg1">
                    <a:lumMod val="65000"/>
                  </a:schemeClr>
                </a:solidFill>
                <a:latin typeface="+mj-lt"/>
                <a:ea typeface="华康俪金黑W8(P)" panose="020B0800000000000000" pitchFamily="34" charset="-122"/>
                <a:cs typeface="+mj-lt"/>
              </a:rPr>
              <a:t>(梅菜扣肉饼)</a:t>
            </a:r>
            <a:endParaRPr lang="en-US" altLang="zh-CN" sz="2800" dirty="0">
              <a:solidFill>
                <a:schemeClr val="bg1">
                  <a:lumMod val="65000"/>
                </a:schemeClr>
              </a:solidFill>
              <a:latin typeface="+mj-lt"/>
              <a:ea typeface="华康俪金黑W8(P)" panose="020B0800000000000000" pitchFamily="34" charset="-122"/>
              <a:cs typeface="+mj-lt"/>
            </a:endParaRPr>
          </a:p>
        </p:txBody>
      </p:sp>
      <p:pic>
        <p:nvPicPr>
          <p:cNvPr id="3" name="Picture 3"/>
          <p:cNvPicPr>
            <a:picLocks noChangeAspect="1"/>
          </p:cNvPicPr>
          <p:nvPr/>
        </p:nvPicPr>
        <p:blipFill rotWithShape="1">
          <a:blip r:embed="rId1" cstate="screen"/>
          <a:srcRect/>
          <a:stretch>
            <a:fillRect/>
          </a:stretch>
        </p:blipFill>
        <p:spPr>
          <a:xfrm>
            <a:off x="44345" y="1636310"/>
            <a:ext cx="6398574" cy="3860800"/>
          </a:xfrm>
          <a:prstGeom prst="rect">
            <a:avLst/>
          </a:prstGeom>
        </p:spPr>
      </p:pic>
      <p:sp>
        <p:nvSpPr>
          <p:cNvPr id="17" name="Rectangle 41"/>
          <p:cNvSpPr/>
          <p:nvPr/>
        </p:nvSpPr>
        <p:spPr>
          <a:xfrm>
            <a:off x="982638" y="2060848"/>
            <a:ext cx="4425120" cy="2832968"/>
          </a:xfrm>
          <a:prstGeom prst="rect">
            <a:avLst/>
          </a:prstGeom>
          <a:blipFill dpi="0" rotWithShape="1">
            <a:blip r:embed="rId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p>
        </p:txBody>
      </p:sp>
      <p:sp>
        <p:nvSpPr>
          <p:cNvPr id="31" name="矩形 30"/>
          <p:cNvSpPr/>
          <p:nvPr>
            <p:custDataLst>
              <p:tags r:id="rId3"/>
            </p:custDataLst>
          </p:nvPr>
        </p:nvSpPr>
        <p:spPr>
          <a:xfrm>
            <a:off x="6637655" y="2262505"/>
            <a:ext cx="3682365" cy="932815"/>
          </a:xfrm>
          <a:prstGeom prst="rect">
            <a:avLst/>
          </a:prstGeom>
        </p:spPr>
        <p:txBody>
          <a:bodyPr wrap="square">
            <a:noAutofit/>
          </a:bodyPr>
          <a:lstStyle/>
          <a:p>
            <a:r>
              <a:rPr lang="en-US" sz="2000" dirty="0">
                <a:solidFill>
                  <a:schemeClr val="bg1">
                    <a:lumMod val="50000"/>
                  </a:schemeClr>
                </a:solidFill>
                <a:latin typeface="+mj-lt"/>
                <a:ea typeface="方正姚体" panose="02010601030101010101" pitchFamily="2" charset="-122"/>
                <a:cs typeface="+mj-lt"/>
              </a:rPr>
              <a:t>Crispy on the outside and moist and flavorful on the inside.</a:t>
            </a:r>
            <a:endParaRPr lang="en-US" sz="2000" dirty="0">
              <a:solidFill>
                <a:schemeClr val="bg1">
                  <a:lumMod val="50000"/>
                </a:schemeClr>
              </a:solidFill>
              <a:latin typeface="+mj-lt"/>
              <a:ea typeface="方正姚体" panose="02010601030101010101" pitchFamily="2" charset="-122"/>
              <a:cs typeface="+mj-lt"/>
            </a:endParaRPr>
          </a:p>
        </p:txBody>
      </p:sp>
      <p:sp>
        <p:nvSpPr>
          <p:cNvPr id="4" name="矩形 3"/>
          <p:cNvSpPr/>
          <p:nvPr>
            <p:custDataLst>
              <p:tags r:id="rId4"/>
            </p:custDataLst>
          </p:nvPr>
        </p:nvSpPr>
        <p:spPr>
          <a:xfrm>
            <a:off x="6637655" y="3644900"/>
            <a:ext cx="3682365" cy="932815"/>
          </a:xfrm>
          <a:prstGeom prst="rect">
            <a:avLst/>
          </a:prstGeom>
        </p:spPr>
        <p:txBody>
          <a:bodyPr wrap="square">
            <a:noAutofit/>
          </a:bodyPr>
          <a:p>
            <a:r>
              <a:rPr lang="en-US" sz="2000" dirty="0">
                <a:solidFill>
                  <a:schemeClr val="bg1">
                    <a:lumMod val="50000"/>
                  </a:schemeClr>
                </a:solidFill>
                <a:latin typeface="+mj-lt"/>
                <a:ea typeface="方正姚体" panose="02010601030101010101" pitchFamily="2" charset="-122"/>
                <a:cs typeface="+mj-lt"/>
              </a:rPr>
              <a:t>My favorite pancake.</a:t>
            </a:r>
            <a:endParaRPr lang="en-US" sz="2000" dirty="0">
              <a:solidFill>
                <a:schemeClr val="bg1">
                  <a:lumMod val="50000"/>
                </a:schemeClr>
              </a:solidFill>
              <a:latin typeface="+mj-lt"/>
              <a:ea typeface="方正姚体" panose="02010601030101010101" pitchFamily="2" charset="-122"/>
              <a:cs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bldLvl="0" animBg="1"/>
      <p:bldP spid="31"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559496" y="332656"/>
            <a:ext cx="3672408" cy="521970"/>
          </a:xfrm>
          <a:prstGeom prst="rect">
            <a:avLst/>
          </a:prstGeom>
          <a:noFill/>
        </p:spPr>
        <p:txBody>
          <a:bodyPr wrap="square" rtlCol="0">
            <a:spAutoFit/>
          </a:bodyPr>
          <a:lstStyle/>
          <a:p>
            <a:r>
              <a:rPr lang="en-US" altLang="zh-CN" sz="2800" dirty="0">
                <a:solidFill>
                  <a:schemeClr val="bg1">
                    <a:lumMod val="65000"/>
                  </a:schemeClr>
                </a:solidFill>
                <a:latin typeface="+mj-lt"/>
                <a:ea typeface="华康俪金黑W8(P)" panose="020B0800000000000000" pitchFamily="34" charset="-122"/>
                <a:cs typeface="+mj-lt"/>
              </a:rPr>
              <a:t>B</a:t>
            </a:r>
            <a:r>
              <a:rPr lang="zh-CN" altLang="en-US" sz="2800" dirty="0">
                <a:solidFill>
                  <a:schemeClr val="bg1">
                    <a:lumMod val="65000"/>
                  </a:schemeClr>
                </a:solidFill>
                <a:latin typeface="+mj-lt"/>
                <a:ea typeface="华康俪金黑W8(P)" panose="020B0800000000000000" pitchFamily="34" charset="-122"/>
                <a:cs typeface="+mj-lt"/>
              </a:rPr>
              <a:t>arbecue</a:t>
            </a:r>
            <a:endParaRPr lang="zh-CN" altLang="en-US" sz="2800" dirty="0">
              <a:solidFill>
                <a:schemeClr val="bg1">
                  <a:lumMod val="65000"/>
                </a:schemeClr>
              </a:solidFill>
              <a:latin typeface="+mj-lt"/>
              <a:ea typeface="华康俪金黑W8(P)" panose="020B0800000000000000" pitchFamily="34" charset="-122"/>
              <a:cs typeface="+mj-lt"/>
            </a:endParaRPr>
          </a:p>
        </p:txBody>
      </p:sp>
      <p:pic>
        <p:nvPicPr>
          <p:cNvPr id="9" name="图片 8" descr="C:/Users/12770/Desktop/文档/PPT/捕获2.PNG捕获2"/>
          <p:cNvPicPr>
            <a:picLocks noChangeAspect="1"/>
          </p:cNvPicPr>
          <p:nvPr/>
        </p:nvPicPr>
        <p:blipFill>
          <a:blip r:embed="rId1"/>
          <a:srcRect l="8642" r="8642"/>
          <a:stretch>
            <a:fillRect/>
          </a:stretch>
        </p:blipFill>
        <p:spPr>
          <a:xfrm>
            <a:off x="6527800" y="1031240"/>
            <a:ext cx="3947795" cy="3348355"/>
          </a:xfrm>
          <a:prstGeom prst="rect">
            <a:avLst/>
          </a:prstGeom>
        </p:spPr>
      </p:pic>
      <p:pic>
        <p:nvPicPr>
          <p:cNvPr id="11" name="图片 10" descr="C:/Users/12770/Desktop/文档/PPT/捕获1.PNG捕获1"/>
          <p:cNvPicPr>
            <a:picLocks noChangeAspect="1"/>
          </p:cNvPicPr>
          <p:nvPr/>
        </p:nvPicPr>
        <p:blipFill>
          <a:blip r:embed="rId2"/>
          <a:srcRect t="6831" b="6831"/>
          <a:stretch>
            <a:fillRect/>
          </a:stretch>
        </p:blipFill>
        <p:spPr>
          <a:xfrm>
            <a:off x="966470" y="1262380"/>
            <a:ext cx="4832350" cy="3117215"/>
          </a:xfrm>
          <a:prstGeom prst="rect">
            <a:avLst/>
          </a:prstGeom>
        </p:spPr>
      </p:pic>
      <p:sp>
        <p:nvSpPr>
          <p:cNvPr id="12" name="矩形 11"/>
          <p:cNvSpPr/>
          <p:nvPr/>
        </p:nvSpPr>
        <p:spPr>
          <a:xfrm>
            <a:off x="966781" y="4724971"/>
            <a:ext cx="9708247" cy="460375"/>
          </a:xfrm>
          <a:prstGeom prst="rect">
            <a:avLst/>
          </a:prstGeom>
        </p:spPr>
        <p:txBody>
          <a:bodyPr wrap="square">
            <a:spAutoFit/>
          </a:bodyPr>
          <a:lstStyle/>
          <a:p>
            <a:pPr marL="171450" indent="-171450">
              <a:buFont typeface="Wingdings" panose="05000000000000000000" pitchFamily="2" charset="2"/>
              <a:buChar char="n"/>
            </a:pPr>
            <a:r>
              <a:rPr lang="en-US" sz="2400" dirty="0">
                <a:solidFill>
                  <a:schemeClr val="bg1">
                    <a:lumMod val="65000"/>
                  </a:schemeClr>
                </a:solidFill>
                <a:ea typeface="方正姚体" panose="02010601030101010101" pitchFamily="2" charset="-122"/>
                <a:cs typeface="+mn-lt"/>
              </a:rPr>
              <a:t>Barbecue is a trendy food in China, especially at midnight.</a:t>
            </a:r>
            <a:r>
              <a:rPr lang="en-US" sz="1200" dirty="0">
                <a:solidFill>
                  <a:schemeClr val="bg1">
                    <a:lumMod val="65000"/>
                  </a:schemeClr>
                </a:solidFill>
                <a:latin typeface="方正姚体" panose="02010601030101010101" pitchFamily="2" charset="-122"/>
                <a:ea typeface="方正姚体" panose="02010601030101010101" pitchFamily="2" charset="-122"/>
              </a:rPr>
              <a:t> </a:t>
            </a:r>
            <a:endParaRPr lang="en-US" sz="1200" dirty="0">
              <a:solidFill>
                <a:schemeClr val="bg1">
                  <a:lumMod val="65000"/>
                </a:schemeClr>
              </a:solidFill>
              <a:latin typeface="方正姚体" panose="02010601030101010101" pitchFamily="2" charset="-122"/>
              <a:ea typeface="方正姚体" panose="02010601030101010101" pitchFamily="2" charset="-122"/>
            </a:endParaRPr>
          </a:p>
        </p:txBody>
      </p:sp>
      <p:sp>
        <p:nvSpPr>
          <p:cNvPr id="2" name="矩形 1"/>
          <p:cNvSpPr/>
          <p:nvPr/>
        </p:nvSpPr>
        <p:spPr>
          <a:xfrm>
            <a:off x="966781" y="5220906"/>
            <a:ext cx="9708247" cy="460375"/>
          </a:xfrm>
          <a:prstGeom prst="rect">
            <a:avLst/>
          </a:prstGeom>
        </p:spPr>
        <p:txBody>
          <a:bodyPr wrap="square">
            <a:spAutoFit/>
          </a:bodyPr>
          <a:p>
            <a:pPr marL="171450" indent="-171450">
              <a:buFont typeface="Wingdings" panose="05000000000000000000" pitchFamily="2" charset="2"/>
              <a:buChar char="n"/>
            </a:pPr>
            <a:r>
              <a:rPr lang="en-US" sz="2400" dirty="0">
                <a:solidFill>
                  <a:schemeClr val="bg1">
                    <a:lumMod val="65000"/>
                  </a:schemeClr>
                </a:solidFill>
                <a:ea typeface="方正姚体" panose="02010601030101010101" pitchFamily="2" charset="-122"/>
                <a:cs typeface="+mn-lt"/>
              </a:rPr>
              <a:t>Rather expensive.</a:t>
            </a:r>
            <a:r>
              <a:rPr lang="en-US" sz="1200" dirty="0">
                <a:solidFill>
                  <a:schemeClr val="bg1">
                    <a:lumMod val="65000"/>
                  </a:schemeClr>
                </a:solidFill>
                <a:latin typeface="方正姚体" panose="02010601030101010101" pitchFamily="2" charset="-122"/>
                <a:ea typeface="方正姚体" panose="02010601030101010101" pitchFamily="2" charset="-122"/>
              </a:rPr>
              <a:t> </a:t>
            </a:r>
            <a:endParaRPr lang="en-US" sz="1200" dirty="0">
              <a:solidFill>
                <a:schemeClr val="bg1">
                  <a:lumMod val="65000"/>
                </a:schemeClr>
              </a:solidFill>
              <a:latin typeface="方正姚体" panose="02010601030101010101" pitchFamily="2" charset="-122"/>
              <a:ea typeface="方正姚体" panose="02010601030101010101" pitchFamily="2" charset="-122"/>
            </a:endParaRPr>
          </a:p>
        </p:txBody>
      </p:sp>
      <p:sp>
        <p:nvSpPr>
          <p:cNvPr id="3" name="矩形 2"/>
          <p:cNvSpPr/>
          <p:nvPr/>
        </p:nvSpPr>
        <p:spPr>
          <a:xfrm>
            <a:off x="966781" y="5716841"/>
            <a:ext cx="9708247" cy="460375"/>
          </a:xfrm>
          <a:prstGeom prst="rect">
            <a:avLst/>
          </a:prstGeom>
        </p:spPr>
        <p:txBody>
          <a:bodyPr wrap="square">
            <a:spAutoFit/>
          </a:bodyPr>
          <a:p>
            <a:pPr marL="171450" indent="-171450">
              <a:buFont typeface="Wingdings" panose="05000000000000000000" pitchFamily="2" charset="2"/>
              <a:buChar char="n"/>
            </a:pPr>
            <a:r>
              <a:rPr lang="en-US" sz="2400" dirty="0">
                <a:solidFill>
                  <a:schemeClr val="bg1">
                    <a:lumMod val="65000"/>
                  </a:schemeClr>
                </a:solidFill>
                <a:ea typeface="方正姚体" panose="02010601030101010101" pitchFamily="2" charset="-122"/>
                <a:cs typeface="+mn-lt"/>
              </a:rPr>
              <a:t>A freezing cold drink is necessary when having it. </a:t>
            </a:r>
            <a:r>
              <a:rPr lang="en-US" sz="1200" dirty="0">
                <a:solidFill>
                  <a:schemeClr val="bg1">
                    <a:lumMod val="65000"/>
                  </a:schemeClr>
                </a:solidFill>
                <a:latin typeface="方正姚体" panose="02010601030101010101" pitchFamily="2" charset="-122"/>
                <a:ea typeface="方正姚体" panose="02010601030101010101" pitchFamily="2" charset="-122"/>
              </a:rPr>
              <a:t> </a:t>
            </a:r>
            <a:endParaRPr lang="en-US" sz="1200" dirty="0">
              <a:solidFill>
                <a:schemeClr val="bg1">
                  <a:lumMod val="65000"/>
                </a:schemeClr>
              </a:solidFill>
              <a:latin typeface="方正姚体" panose="02010601030101010101" pitchFamily="2" charset="-122"/>
              <a:ea typeface="方正姚体"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59560" y="332740"/>
            <a:ext cx="5045710" cy="521970"/>
          </a:xfrm>
          <a:prstGeom prst="rect">
            <a:avLst/>
          </a:prstGeom>
          <a:noFill/>
        </p:spPr>
        <p:txBody>
          <a:bodyPr wrap="square" rtlCol="0">
            <a:spAutoFit/>
          </a:bodyPr>
          <a:lstStyle/>
          <a:p>
            <a:r>
              <a:rPr lang="en-US" altLang="zh-CN" sz="2800" dirty="0">
                <a:solidFill>
                  <a:schemeClr val="accent1">
                    <a:lumMod val="60000"/>
                    <a:lumOff val="40000"/>
                  </a:schemeClr>
                </a:solidFill>
                <a:latin typeface="+mj-lt"/>
                <a:ea typeface="华康俪金黑W8(P)" panose="020B0800000000000000" pitchFamily="34" charset="-122"/>
                <a:cs typeface="+mj-lt"/>
              </a:rPr>
              <a:t>Snail Duck’s feet pot(田螺</a:t>
            </a:r>
            <a:r>
              <a:rPr lang="zh-CN" altLang="en-US" sz="2800" dirty="0">
                <a:solidFill>
                  <a:schemeClr val="accent1">
                    <a:lumMod val="60000"/>
                    <a:lumOff val="40000"/>
                  </a:schemeClr>
                </a:solidFill>
                <a:latin typeface="+mj-lt"/>
                <a:ea typeface="华康俪金黑W8(P)" panose="020B0800000000000000" pitchFamily="34" charset="-122"/>
                <a:cs typeface="+mj-lt"/>
              </a:rPr>
              <a:t>鸭脚</a:t>
            </a:r>
            <a:r>
              <a:rPr lang="en-US" altLang="zh-CN" sz="2800" dirty="0">
                <a:solidFill>
                  <a:schemeClr val="accent1">
                    <a:lumMod val="60000"/>
                    <a:lumOff val="40000"/>
                  </a:schemeClr>
                </a:solidFill>
                <a:latin typeface="+mj-lt"/>
                <a:ea typeface="华康俪金黑W8(P)" panose="020B0800000000000000" pitchFamily="34" charset="-122"/>
                <a:cs typeface="+mj-lt"/>
              </a:rPr>
              <a:t>煲)</a:t>
            </a:r>
            <a:endParaRPr lang="en-US" altLang="zh-CN" sz="2800" dirty="0">
              <a:solidFill>
                <a:schemeClr val="accent1">
                  <a:lumMod val="60000"/>
                  <a:lumOff val="40000"/>
                </a:schemeClr>
              </a:solidFill>
              <a:latin typeface="+mj-lt"/>
              <a:ea typeface="华康俪金黑W8(P)" panose="020B0800000000000000" pitchFamily="34" charset="-122"/>
              <a:cs typeface="+mj-lt"/>
            </a:endParaRPr>
          </a:p>
        </p:txBody>
      </p:sp>
      <p:cxnSp>
        <p:nvCxnSpPr>
          <p:cNvPr id="14" name="Elbow Connector 44"/>
          <p:cNvCxnSpPr/>
          <p:nvPr/>
        </p:nvCxnSpPr>
        <p:spPr>
          <a:xfrm rot="5400000">
            <a:off x="9440632" y="3860222"/>
            <a:ext cx="1695525" cy="1553697"/>
          </a:xfrm>
          <a:prstGeom prst="bentConnector3">
            <a:avLst>
              <a:gd name="adj1" fmla="val 10056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custDataLst>
              <p:tags r:id="rId1"/>
            </p:custDataLst>
          </p:nvPr>
        </p:nvSpPr>
        <p:spPr>
          <a:xfrm>
            <a:off x="1061720" y="3932555"/>
            <a:ext cx="5184140" cy="654685"/>
          </a:xfrm>
          <a:prstGeom prst="rect">
            <a:avLst/>
          </a:prstGeom>
        </p:spPr>
        <p:txBody>
          <a:bodyPr wrap="square">
            <a:noAutofit/>
          </a:bodyPr>
          <a:p>
            <a:r>
              <a:rPr lang="en-US" sz="2000" dirty="0">
                <a:solidFill>
                  <a:schemeClr val="bg1">
                    <a:lumMod val="50000"/>
                  </a:schemeClr>
                </a:solidFill>
                <a:latin typeface="+mj-lt"/>
                <a:ea typeface="方正姚体" panose="02010601030101010101" pitchFamily="2" charset="-122"/>
                <a:cs typeface="+mj-lt"/>
              </a:rPr>
              <a:t>Along with barbecue in night snack restaurant.</a:t>
            </a:r>
            <a:endParaRPr lang="en-US" sz="2000" dirty="0">
              <a:solidFill>
                <a:schemeClr val="bg1">
                  <a:lumMod val="50000"/>
                </a:schemeClr>
              </a:solidFill>
              <a:latin typeface="+mj-lt"/>
              <a:ea typeface="方正姚体" panose="02010601030101010101" pitchFamily="2" charset="-122"/>
              <a:cs typeface="+mj-lt"/>
            </a:endParaRPr>
          </a:p>
        </p:txBody>
      </p:sp>
      <p:sp>
        <p:nvSpPr>
          <p:cNvPr id="25" name="矩形 24"/>
          <p:cNvSpPr/>
          <p:nvPr>
            <p:custDataLst>
              <p:tags r:id="rId2"/>
            </p:custDataLst>
          </p:nvPr>
        </p:nvSpPr>
        <p:spPr>
          <a:xfrm>
            <a:off x="1061720" y="3221355"/>
            <a:ext cx="5262880" cy="504825"/>
          </a:xfrm>
          <a:prstGeom prst="rect">
            <a:avLst/>
          </a:prstGeom>
        </p:spPr>
        <p:txBody>
          <a:bodyPr wrap="square">
            <a:noAutofit/>
          </a:bodyPr>
          <a:p>
            <a:r>
              <a:rPr lang="en-US" sz="2000" dirty="0">
                <a:solidFill>
                  <a:schemeClr val="bg1">
                    <a:lumMod val="50000"/>
                  </a:schemeClr>
                </a:solidFill>
                <a:latin typeface="+mj-lt"/>
                <a:ea typeface="方正姚体" panose="02010601030101010101" pitchFamily="2" charset="-122"/>
                <a:cs typeface="+mj-lt"/>
              </a:rPr>
              <a:t>A</a:t>
            </a:r>
            <a:r>
              <a:rPr lang="en-US" sz="2000" dirty="0">
                <a:solidFill>
                  <a:schemeClr val="bg1">
                    <a:lumMod val="50000"/>
                  </a:schemeClr>
                </a:solidFill>
                <a:latin typeface="+mj-lt"/>
                <a:ea typeface="方正姚体" panose="02010601030101010101" pitchFamily="2" charset="-122"/>
                <a:cs typeface="+mj-lt"/>
              </a:rPr>
              <a:t>nother specialty in Guangxi </a:t>
            </a:r>
            <a:endParaRPr lang="en-US" sz="2000" dirty="0">
              <a:solidFill>
                <a:schemeClr val="bg1">
                  <a:lumMod val="50000"/>
                </a:schemeClr>
              </a:solidFill>
              <a:latin typeface="+mj-lt"/>
              <a:ea typeface="方正姚体" panose="02010601030101010101" pitchFamily="2" charset="-122"/>
              <a:cs typeface="+mj-lt"/>
            </a:endParaRPr>
          </a:p>
        </p:txBody>
      </p:sp>
      <p:pic>
        <p:nvPicPr>
          <p:cNvPr id="5" name="图片 4"/>
          <p:cNvPicPr>
            <a:picLocks noChangeAspect="1"/>
          </p:cNvPicPr>
          <p:nvPr/>
        </p:nvPicPr>
        <p:blipFill>
          <a:blip r:embed="rId3"/>
          <a:stretch>
            <a:fillRect/>
          </a:stretch>
        </p:blipFill>
        <p:spPr>
          <a:xfrm>
            <a:off x="6426200" y="2371090"/>
            <a:ext cx="4527550" cy="30359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59560" y="332740"/>
            <a:ext cx="5045710" cy="521970"/>
          </a:xfrm>
          <a:prstGeom prst="rect">
            <a:avLst/>
          </a:prstGeom>
          <a:noFill/>
        </p:spPr>
        <p:txBody>
          <a:bodyPr wrap="square" rtlCol="0">
            <a:spAutoFit/>
          </a:bodyPr>
          <a:lstStyle/>
          <a:p>
            <a:r>
              <a:rPr lang="en-US" altLang="zh-CN" sz="2800" dirty="0">
                <a:solidFill>
                  <a:schemeClr val="accent1">
                    <a:lumMod val="60000"/>
                    <a:lumOff val="40000"/>
                  </a:schemeClr>
                </a:solidFill>
                <a:latin typeface="+mj-lt"/>
                <a:ea typeface="华康俪金黑W8(P)" panose="020B0800000000000000" pitchFamily="34" charset="-122"/>
                <a:cs typeface="+mj-lt"/>
              </a:rPr>
              <a:t>Stinky Tofu</a:t>
            </a:r>
            <a:endParaRPr lang="en-US" altLang="zh-CN" sz="2800" dirty="0">
              <a:solidFill>
                <a:schemeClr val="accent1">
                  <a:lumMod val="60000"/>
                  <a:lumOff val="40000"/>
                </a:schemeClr>
              </a:solidFill>
              <a:latin typeface="+mj-lt"/>
              <a:ea typeface="华康俪金黑W8(P)" panose="020B0800000000000000" pitchFamily="34" charset="-122"/>
              <a:cs typeface="+mj-lt"/>
            </a:endParaRPr>
          </a:p>
        </p:txBody>
      </p:sp>
      <p:cxnSp>
        <p:nvCxnSpPr>
          <p:cNvPr id="14" name="Elbow Connector 44"/>
          <p:cNvCxnSpPr/>
          <p:nvPr/>
        </p:nvCxnSpPr>
        <p:spPr>
          <a:xfrm rot="5400000">
            <a:off x="9440632" y="3860222"/>
            <a:ext cx="1695525" cy="1553697"/>
          </a:xfrm>
          <a:prstGeom prst="bentConnector3">
            <a:avLst>
              <a:gd name="adj1" fmla="val 10056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custDataLst>
              <p:tags r:id="rId1"/>
            </p:custDataLst>
          </p:nvPr>
        </p:nvSpPr>
        <p:spPr>
          <a:xfrm>
            <a:off x="1061720" y="3932555"/>
            <a:ext cx="5184140" cy="654685"/>
          </a:xfrm>
          <a:prstGeom prst="rect">
            <a:avLst/>
          </a:prstGeom>
        </p:spPr>
        <p:txBody>
          <a:bodyPr wrap="square">
            <a:noAutofit/>
          </a:bodyPr>
          <a:p>
            <a:r>
              <a:rPr lang="en-US" sz="2000" dirty="0">
                <a:solidFill>
                  <a:schemeClr val="bg1">
                    <a:lumMod val="50000"/>
                  </a:schemeClr>
                </a:solidFill>
                <a:latin typeface="+mj-lt"/>
                <a:ea typeface="方正姚体" panose="02010601030101010101" pitchFamily="2" charset="-122"/>
                <a:cs typeface="+mj-lt"/>
              </a:rPr>
              <a:t>A rather cheap snack.</a:t>
            </a:r>
            <a:endParaRPr lang="en-US" sz="2000" dirty="0">
              <a:solidFill>
                <a:schemeClr val="bg1">
                  <a:lumMod val="50000"/>
                </a:schemeClr>
              </a:solidFill>
              <a:latin typeface="+mj-lt"/>
              <a:ea typeface="方正姚体" panose="02010601030101010101" pitchFamily="2" charset="-122"/>
              <a:cs typeface="+mj-lt"/>
            </a:endParaRPr>
          </a:p>
        </p:txBody>
      </p:sp>
      <p:sp>
        <p:nvSpPr>
          <p:cNvPr id="25" name="矩形 24"/>
          <p:cNvSpPr/>
          <p:nvPr>
            <p:custDataLst>
              <p:tags r:id="rId2"/>
            </p:custDataLst>
          </p:nvPr>
        </p:nvSpPr>
        <p:spPr>
          <a:xfrm>
            <a:off x="1061720" y="3221355"/>
            <a:ext cx="5183505" cy="702310"/>
          </a:xfrm>
          <a:prstGeom prst="rect">
            <a:avLst/>
          </a:prstGeom>
        </p:spPr>
        <p:txBody>
          <a:bodyPr wrap="square">
            <a:noAutofit/>
          </a:bodyPr>
          <a:p>
            <a:r>
              <a:rPr lang="en-US" sz="2000" dirty="0">
                <a:solidFill>
                  <a:schemeClr val="bg1">
                    <a:lumMod val="50000"/>
                  </a:schemeClr>
                </a:solidFill>
                <a:latin typeface="+mj-lt"/>
                <a:ea typeface="方正姚体" panose="02010601030101010101" pitchFamily="2" charset="-122"/>
                <a:cs typeface="+mj-lt"/>
              </a:rPr>
              <a:t>A snack everywhere on streets usually at night.   </a:t>
            </a:r>
            <a:endParaRPr lang="en-US" sz="2000" dirty="0">
              <a:solidFill>
                <a:schemeClr val="bg1">
                  <a:lumMod val="50000"/>
                </a:schemeClr>
              </a:solidFill>
              <a:latin typeface="+mj-lt"/>
              <a:ea typeface="方正姚体" panose="02010601030101010101" pitchFamily="2" charset="-122"/>
              <a:cs typeface="+mj-lt"/>
            </a:endParaRPr>
          </a:p>
        </p:txBody>
      </p:sp>
      <p:pic>
        <p:nvPicPr>
          <p:cNvPr id="2" name="图片 1"/>
          <p:cNvPicPr>
            <a:picLocks noChangeAspect="1"/>
          </p:cNvPicPr>
          <p:nvPr/>
        </p:nvPicPr>
        <p:blipFill>
          <a:blip r:embed="rId3"/>
          <a:stretch>
            <a:fillRect/>
          </a:stretch>
        </p:blipFill>
        <p:spPr>
          <a:xfrm>
            <a:off x="6267450" y="2357120"/>
            <a:ext cx="4718050" cy="3055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25" grpId="0"/>
    </p:bldLst>
  </p:timing>
</p:sld>
</file>

<file path=ppt/tags/tag1.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10.xml><?xml version="1.0" encoding="utf-8"?>
<p:tagLst xmlns:p="http://schemas.openxmlformats.org/presentationml/2006/main">
  <p:tag name="KSO_WM_DIAGRAM_VIRTUALLY_FRAME" val="{&quot;height&quot;:361.14866141732284,&quot;left&quot;:477.7152755905512,&quot;top&quot;:103.06464566929132,&quot;width&quot;:390.83889763779536}"/>
</p:tagLst>
</file>

<file path=ppt/tags/tag11.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12.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13.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14.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15.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16.xml><?xml version="1.0" encoding="utf-8"?>
<p:tagLst xmlns:p="http://schemas.openxmlformats.org/presentationml/2006/main">
  <p:tag name="KSO_WM_DIAGRAM_VIRTUALLY_FRAME" val="{&quot;height&quot;:354.4666141732283,&quot;left&quot;:59.15,&quot;top&quot;:105.57228346456694,&quot;width&quot;:806.75}"/>
</p:tagLst>
</file>

<file path=ppt/tags/tag17.xml><?xml version="1.0" encoding="utf-8"?>
<p:tagLst xmlns:p="http://schemas.openxmlformats.org/presentationml/2006/main">
  <p:tag name="KSO_WM_DIAGRAM_VIRTUALLY_FRAME" val="{&quot;height&quot;:354.4666141732283,&quot;left&quot;:59.15,&quot;top&quot;:105.57228346456694,&quot;width&quot;:806.75}"/>
</p:tagLst>
</file>

<file path=ppt/tags/tag18.xml><?xml version="1.0" encoding="utf-8"?>
<p:tagLst xmlns:p="http://schemas.openxmlformats.org/presentationml/2006/main">
  <p:tag name="KSO_WM_DIAGRAM_VIRTUALLY_FRAME" val="{&quot;height&quot;:354.4666141732283,&quot;left&quot;:59.15,&quot;top&quot;:105.57228346456694,&quot;width&quot;:806.75}"/>
</p:tagLst>
</file>

<file path=ppt/tags/tag19.xml><?xml version="1.0" encoding="utf-8"?>
<p:tagLst xmlns:p="http://schemas.openxmlformats.org/presentationml/2006/main">
  <p:tag name="KSO_WM_DIAGRAM_VIRTUALLY_FRAME" val="{&quot;height&quot;:354.4666141732283,&quot;left&quot;:59.15,&quot;top&quot;:105.57228346456694,&quot;width&quot;:806.75}"/>
</p:tagLst>
</file>

<file path=ppt/tags/tag2.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20.xml><?xml version="1.0" encoding="utf-8"?>
<p:tagLst xmlns:p="http://schemas.openxmlformats.org/presentationml/2006/main">
  <p:tag name="KSO_WM_DIAGRAM_VIRTUALLY_FRAME" val="{&quot;height&quot;:354.4666141732283,&quot;left&quot;:59.15,&quot;top&quot;:105.57228346456694,&quot;width&quot;:806.75}"/>
</p:tagLst>
</file>

<file path=ppt/tags/tag21.xml><?xml version="1.0" encoding="utf-8"?>
<p:tagLst xmlns:p="http://schemas.openxmlformats.org/presentationml/2006/main">
  <p:tag name="KSO_WM_DIAGRAM_VIRTUALLY_FRAME" val="{&quot;height&quot;:354.4666141732283,&quot;left&quot;:59.15,&quot;top&quot;:105.57228346456694,&quot;width&quot;:806.75}"/>
</p:tagLst>
</file>

<file path=ppt/tags/tag22.xml><?xml version="1.0" encoding="utf-8"?>
<p:tagLst xmlns:p="http://schemas.openxmlformats.org/presentationml/2006/main">
  <p:tag name="KSO_WM_DIAGRAM_VIRTUALLY_FRAME" val="{&quot;height&quot;:354.4666141732283,&quot;left&quot;:59.15,&quot;top&quot;:105.57228346456694,&quot;width&quot;:806.75}"/>
</p:tagLst>
</file>

<file path=ppt/tags/tag23.xml><?xml version="1.0" encoding="utf-8"?>
<p:tagLst xmlns:p="http://schemas.openxmlformats.org/presentationml/2006/main">
  <p:tag name="KSO_WM_DIAGRAM_VIRTUALLY_FRAME" val="{&quot;height&quot;:354.4666141732283,&quot;left&quot;:59.15,&quot;top&quot;:105.57228346456694,&quot;width&quot;:806.75}"/>
</p:tagLst>
</file>

<file path=ppt/tags/tag24.xml><?xml version="1.0" encoding="utf-8"?>
<p:tagLst xmlns:p="http://schemas.openxmlformats.org/presentationml/2006/main">
  <p:tag name="KSO_WM_DIAGRAM_VIRTUALLY_FRAME" val="{&quot;height&quot;:354.4666141732283,&quot;left&quot;:59.15,&quot;top&quot;:105.57228346456694,&quot;width&quot;:806.75}"/>
</p:tagLst>
</file>

<file path=ppt/tags/tag25.xml><?xml version="1.0" encoding="utf-8"?>
<p:tagLst xmlns:p="http://schemas.openxmlformats.org/presentationml/2006/main">
  <p:tag name="KSO_WM_DIAGRAM_VIRTUALLY_FRAME" val="{&quot;height&quot;:354.4666141732283,&quot;left&quot;:59.15,&quot;top&quot;:105.57228346456694,&quot;width&quot;:806.75}"/>
</p:tagLst>
</file>

<file path=ppt/tags/tag26.xml><?xml version="1.0" encoding="utf-8"?>
<p:tagLst xmlns:p="http://schemas.openxmlformats.org/presentationml/2006/main">
  <p:tag name="KSO_WM_DIAGRAM_VIRTUALLY_FRAME" val="{&quot;height&quot;:354.4666141732283,&quot;left&quot;:59.15,&quot;top&quot;:105.57228346456694,&quot;width&quot;:806.75}"/>
</p:tagLst>
</file>

<file path=ppt/tags/tag27.xml><?xml version="1.0" encoding="utf-8"?>
<p:tagLst xmlns:p="http://schemas.openxmlformats.org/presentationml/2006/main">
  <p:tag name="KSO_WM_DIAGRAM_VIRTUALLY_FRAME" val="{&quot;height&quot;:354.4666141732283,&quot;left&quot;:59.15,&quot;top&quot;:105.57228346456694,&quot;width&quot;:806.75}"/>
</p:tagLst>
</file>

<file path=ppt/tags/tag28.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29.xml><?xml version="1.0" encoding="utf-8"?>
<p:tagLst xmlns:p="http://schemas.openxmlformats.org/presentationml/2006/main">
  <p:tag name="commondata" val="eyJoZGlkIjoiNmFhOTQ4OWU2NWVkOWUwZGJhYjJhMmNhYWNiNWUyMzAifQ=="/>
</p:tagLst>
</file>

<file path=ppt/tags/tag3.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4.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5.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6.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7.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8.xml><?xml version="1.0" encoding="utf-8"?>
<p:tagLst xmlns:p="http://schemas.openxmlformats.org/presentationml/2006/main">
  <p:tag name="KSO_WM_DIAGRAM_VIRTUALLY_FRAME" val="{&quot;height&quot;:333.748188976378,&quot;left&quot;:91.62259842519686,&quot;top&quot;:136.59740157480314,&quot;width&quot;:690.9013385826771}"/>
</p:tagLst>
</file>

<file path=ppt/tags/tag9.xml><?xml version="1.0" encoding="utf-8"?>
<p:tagLst xmlns:p="http://schemas.openxmlformats.org/presentationml/2006/main">
  <p:tag name="KSO_WM_DIAGRAM_VIRTUALLY_FRAME" val="{&quot;height&quot;:361.14866141732284,&quot;left&quot;:477.7152755905512,&quot;top&quot;:103.06464566929132,&quot;width&quot;:390.83889763779536}"/>
</p:tagLst>
</file>

<file path=ppt/theme/theme1.xml><?xml version="1.0" encoding="utf-8"?>
<a:theme xmlns:a="http://schemas.openxmlformats.org/drawingml/2006/main" name="Office 主题">
  <a:themeElements>
    <a:clrScheme name="自定义 13">
      <a:dk1>
        <a:sysClr val="windowText" lastClr="000000"/>
      </a:dk1>
      <a:lt1>
        <a:sysClr val="window" lastClr="FFFFFF"/>
      </a:lt1>
      <a:dk2>
        <a:srgbClr val="1F497D"/>
      </a:dk2>
      <a:lt2>
        <a:srgbClr val="EEECE1"/>
      </a:lt2>
      <a:accent1>
        <a:srgbClr val="478BB7"/>
      </a:accent1>
      <a:accent2>
        <a:srgbClr val="B4CBA5"/>
      </a:accent2>
      <a:accent3>
        <a:srgbClr val="E59782"/>
      </a:accent3>
      <a:accent4>
        <a:srgbClr val="D1DCDE"/>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1970</Words>
  <Application>WPS 演示</Application>
  <PresentationFormat>宽屏</PresentationFormat>
  <Paragraphs>79</Paragraphs>
  <Slides>12</Slides>
  <Notes>23</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Arial</vt:lpstr>
      <vt:lpstr>宋体</vt:lpstr>
      <vt:lpstr>Wingdings</vt:lpstr>
      <vt:lpstr>微软雅黑</vt:lpstr>
      <vt:lpstr>华康俪金黑W8(P)</vt:lpstr>
      <vt:lpstr>黑体</vt:lpstr>
      <vt:lpstr>方正姚体</vt:lpstr>
      <vt:lpstr>Calibri</vt:lpstr>
      <vt:lpstr>Arial Unicode MS</vt:lpstr>
      <vt:lpstr>方正正中黑简体</vt:lpstr>
      <vt:lpstr>华文新魏</vt:lpstr>
      <vt:lpstr>Agency FB</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更多素材：子墨素材——https://zimosucai.taobao.com</dc:title>
  <dc:creator/>
  <cp:lastModifiedBy>cuphead</cp:lastModifiedBy>
  <cp:revision>13</cp:revision>
  <dcterms:created xsi:type="dcterms:W3CDTF">2017-10-09T13:49:00Z</dcterms:created>
  <dcterms:modified xsi:type="dcterms:W3CDTF">2024-05-26T05:37:48Z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38EF22E0CF9049D6B8114D809B8F5593_12</vt:lpwstr>
  </property>
</Properties>
</file>